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00">
  <p:sldMasterIdLst>
    <p:sldMasterId id="2147483660" r:id="rId1"/>
  </p:sldMasterIdLst>
  <p:notesMasterIdLst>
    <p:notesMasterId r:id="rId16"/>
  </p:notesMasterIdLst>
  <p:sldIdLst>
    <p:sldId id="265" r:id="rId2"/>
    <p:sldId id="256" r:id="rId3"/>
    <p:sldId id="257" r:id="rId4"/>
    <p:sldId id="258" r:id="rId5"/>
    <p:sldId id="266" r:id="rId6"/>
    <p:sldId id="271" r:id="rId7"/>
    <p:sldId id="260" r:id="rId8"/>
    <p:sldId id="261" r:id="rId9"/>
    <p:sldId id="262" r:id="rId10"/>
    <p:sldId id="267" r:id="rId11"/>
    <p:sldId id="270" r:id="rId12"/>
    <p:sldId id="263" r:id="rId13"/>
    <p:sldId id="269"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2449" autoAdjust="0"/>
  </p:normalViewPr>
  <p:slideViewPr>
    <p:cSldViewPr snapToGrid="0">
      <p:cViewPr varScale="1">
        <p:scale>
          <a:sx n="83" d="100"/>
          <a:sy n="83" d="100"/>
        </p:scale>
        <p:origin x="667" y="58"/>
      </p:cViewPr>
      <p:guideLst/>
    </p:cSldViewPr>
  </p:slideViewPr>
  <p:notesTextViewPr>
    <p:cViewPr>
      <p:scale>
        <a:sx n="1" d="1"/>
        <a:sy n="1" d="1"/>
      </p:scale>
      <p:origin x="0" y="-25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54FD4-3CBD-4D24-827E-02922067DB60}" type="datetimeFigureOut">
              <a:rPr lang="x-none" smtClean="0"/>
              <a:t>6/4/2024</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FD5B1-16D5-4BD8-858A-DA5945FCC5F6}" type="slidenum">
              <a:rPr lang="x-none" smtClean="0"/>
              <a:t>‹#›</a:t>
            </a:fld>
            <a:endParaRPr lang="x-none"/>
          </a:p>
        </p:txBody>
      </p:sp>
    </p:spTree>
    <p:extLst>
      <p:ext uri="{BB962C8B-B14F-4D97-AF65-F5344CB8AC3E}">
        <p14:creationId xmlns:p14="http://schemas.microsoft.com/office/powerpoint/2010/main" val="259582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Project Scope:</a:t>
            </a:r>
          </a:p>
          <a:p>
            <a:endParaRPr lang="x-none" dirty="0"/>
          </a:p>
          <a:p>
            <a:r>
              <a:rPr lang="x-none" dirty="0"/>
              <a:t>- Defines the project's goals, deliverables, and boundaries.</a:t>
            </a:r>
          </a:p>
          <a:p>
            <a:r>
              <a:rPr lang="x-none" dirty="0"/>
              <a:t>- Outlines specific tasks, resources, and timeframes.</a:t>
            </a:r>
          </a:p>
          <a:p>
            <a:r>
              <a:rPr lang="x-none" dirty="0"/>
              <a:t>- Establishes what is included and excluded from the project.</a:t>
            </a:r>
          </a:p>
          <a:p>
            <a:r>
              <a:rPr lang="x-none" dirty="0"/>
              <a:t>- Guides project planning and execution processes.</a:t>
            </a:r>
          </a:p>
          <a:p>
            <a:r>
              <a:rPr lang="x-none" dirty="0"/>
              <a:t>- Ensures alignment with stakeholder expectations and objectives.</a:t>
            </a:r>
          </a:p>
          <a:p>
            <a:endParaRPr lang="x-none" dirty="0"/>
          </a:p>
        </p:txBody>
      </p:sp>
      <p:sp>
        <p:nvSpPr>
          <p:cNvPr id="4" name="Slide Number Placeholder 3"/>
          <p:cNvSpPr>
            <a:spLocks noGrp="1"/>
          </p:cNvSpPr>
          <p:nvPr>
            <p:ph type="sldNum" sz="quarter" idx="5"/>
          </p:nvPr>
        </p:nvSpPr>
        <p:spPr/>
        <p:txBody>
          <a:bodyPr/>
          <a:lstStyle/>
          <a:p>
            <a:fld id="{129FD5B1-16D5-4BD8-858A-DA5945FCC5F6}" type="slidenum">
              <a:rPr lang="x-none" smtClean="0"/>
              <a:t>5</a:t>
            </a:fld>
            <a:endParaRPr lang="x-none"/>
          </a:p>
        </p:txBody>
      </p:sp>
    </p:spTree>
    <p:extLst>
      <p:ext uri="{BB962C8B-B14F-4D97-AF65-F5344CB8AC3E}">
        <p14:creationId xmlns:p14="http://schemas.microsoft.com/office/powerpoint/2010/main" val="3583384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 Literature Review</a:t>
            </a:r>
          </a:p>
          <a:p>
            <a:endParaRPr lang="x-none" dirty="0"/>
          </a:p>
          <a:p>
            <a:r>
              <a:rPr lang="x-none" dirty="0"/>
              <a:t>1. Enhancing Object Recognition:</a:t>
            </a:r>
          </a:p>
          <a:p>
            <a:r>
              <a:rPr lang="x-none" dirty="0"/>
              <a:t>   - Vilarinho et al. (2019) explored the use of wearable devices for object recognition to aid the visually impaired. Their study highlighted the effectiveness of integrating sensors and cameras with machine learning algorithms to provide real-time feedback .</a:t>
            </a:r>
          </a:p>
          <a:p>
            <a:endParaRPr lang="x-none" dirty="0"/>
          </a:p>
          <a:p>
            <a:r>
              <a:rPr lang="x-none" dirty="0"/>
              <a:t>2. Smartphone-based Navigation:</a:t>
            </a:r>
          </a:p>
          <a:p>
            <a:r>
              <a:rPr lang="x-none" dirty="0"/>
              <a:t>   - Pissaloux et al. (2017) evaluated the usability of GPS-enabled smartphones for visually impaired users, emphasizing the challenges of signal accuracy and usability in urban environments .</a:t>
            </a:r>
          </a:p>
          <a:p>
            <a:endParaRPr lang="x-none" dirty="0"/>
          </a:p>
          <a:p>
            <a:r>
              <a:rPr lang="x-none" dirty="0"/>
              <a:t>3. Improving Speech Feedback Systems:</a:t>
            </a:r>
          </a:p>
          <a:p>
            <a:r>
              <a:rPr lang="x-none" dirty="0"/>
              <a:t>   - Pinto et al. (2018) investigated machine learning techniques to enhance speech feedback systems, improving the accuracy and relevance of auditory information for visually impaired users .</a:t>
            </a:r>
          </a:p>
          <a:p>
            <a:endParaRPr lang="x-none" dirty="0"/>
          </a:p>
          <a:p>
            <a:r>
              <a:rPr lang="x-none" dirty="0"/>
              <a:t>4. Deep Learning for Image Recognition:</a:t>
            </a:r>
          </a:p>
          <a:p>
            <a:r>
              <a:rPr lang="x-none" dirty="0"/>
              <a:t>   - Krizhevsky et al. (2012) demonstrated the capabilities of convolutional neural networks (CNNs) in achieving high accuracy in image recognition tasks, providing a foundation for object recognition in assistive technologies .</a:t>
            </a:r>
          </a:p>
          <a:p>
            <a:endParaRPr lang="x-none" dirty="0"/>
          </a:p>
          <a:p>
            <a:r>
              <a:rPr lang="x-none" dirty="0"/>
              <a:t>5. Computer Vision Techniques:</a:t>
            </a:r>
          </a:p>
          <a:p>
            <a:r>
              <a:rPr lang="x-none" dirty="0"/>
              <a:t>   - Liu et al. (2017) explored feature extraction and template matching for object recognition, offering a more lightweight and efficient alternative to deep learning approaches .</a:t>
            </a:r>
          </a:p>
          <a:p>
            <a:endParaRPr lang="x-none" dirty="0"/>
          </a:p>
          <a:p>
            <a:r>
              <a:rPr lang="x-none" dirty="0"/>
              <a:t>6. LiDAR-based Methods:</a:t>
            </a:r>
          </a:p>
          <a:p>
            <a:r>
              <a:rPr lang="x-none" dirty="0"/>
              <a:t>   - Zhang et al. (2019) reviewed LiDAR-based techniques for object recognition, highlighting their effectiveness in detecting obstacles and estimating distances in real-time .</a:t>
            </a:r>
          </a:p>
          <a:p>
            <a:endParaRPr lang="x-none" dirty="0"/>
          </a:p>
          <a:p>
            <a:r>
              <a:rPr lang="x-none" dirty="0"/>
              <a:t>These studies provide a comprehensive overview of the current technologies and methodologies in assistive technology for visually impaired individuals, forming the basis for the development and enhancement of the BlindAssist project.</a:t>
            </a:r>
          </a:p>
          <a:p>
            <a:endParaRPr lang="x-none" dirty="0"/>
          </a:p>
          <a:p>
            <a:endParaRPr lang="x-none" dirty="0"/>
          </a:p>
        </p:txBody>
      </p:sp>
      <p:sp>
        <p:nvSpPr>
          <p:cNvPr id="4" name="Slide Number Placeholder 3"/>
          <p:cNvSpPr>
            <a:spLocks noGrp="1"/>
          </p:cNvSpPr>
          <p:nvPr>
            <p:ph type="sldNum" sz="quarter" idx="5"/>
          </p:nvPr>
        </p:nvSpPr>
        <p:spPr/>
        <p:txBody>
          <a:bodyPr/>
          <a:lstStyle/>
          <a:p>
            <a:fld id="{129FD5B1-16D5-4BD8-858A-DA5945FCC5F6}" type="slidenum">
              <a:rPr lang="x-none" smtClean="0"/>
              <a:t>7</a:t>
            </a:fld>
            <a:endParaRPr lang="x-none"/>
          </a:p>
        </p:txBody>
      </p:sp>
    </p:spTree>
    <p:extLst>
      <p:ext uri="{BB962C8B-B14F-4D97-AF65-F5344CB8AC3E}">
        <p14:creationId xmlns:p14="http://schemas.microsoft.com/office/powerpoint/2010/main" val="626675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B2F933D-772C-49FA-9890-73F29294BA65}" type="datetime1">
              <a:rPr lang="x-none" smtClean="0"/>
              <a:t>6/4/2024</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15854455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DB5A3-D204-44B5-A7EE-CBB42B42823C}" type="datetime1">
              <a:rPr lang="x-none" smtClean="0"/>
              <a:t>6/4/2024</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2023669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BE8A9B-A418-42D4-8162-8A0F8757845C}" type="datetime1">
              <a:rPr lang="x-none" smtClean="0"/>
              <a:t>6/4/2024</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3363960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9632F-4200-4A00-9355-DB282D86A4C5}" type="datetime1">
              <a:rPr lang="x-none" smtClean="0"/>
              <a:t>6/4/2024</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838456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342634D-04BF-41B1-91FD-698108F8AB06}" type="datetime1">
              <a:rPr lang="x-none" smtClean="0"/>
              <a:t>6/4/2024</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28833754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7BA3FBC-573B-42DE-85A7-D3BAE5DD8DE8}" type="datetime1">
              <a:rPr lang="x-none" smtClean="0"/>
              <a:t>6/4/2024</a:t>
            </a:fld>
            <a:endParaRPr lang="x-none"/>
          </a:p>
        </p:txBody>
      </p:sp>
      <p:sp>
        <p:nvSpPr>
          <p:cNvPr id="9" name="Footer Placeholder 8"/>
          <p:cNvSpPr>
            <a:spLocks noGrp="1"/>
          </p:cNvSpPr>
          <p:nvPr>
            <p:ph type="ftr" sz="quarter" idx="11"/>
          </p:nvPr>
        </p:nvSpPr>
        <p:spPr/>
        <p:txBody>
          <a:bodyPr/>
          <a:lstStyle/>
          <a:p>
            <a:endParaRPr lang="x-none"/>
          </a:p>
        </p:txBody>
      </p:sp>
      <p:sp>
        <p:nvSpPr>
          <p:cNvPr id="10" name="Slide Number Placeholder 9"/>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2065470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48FBE9C-4B5F-4A44-BE4D-ADF85F8215B1}" type="datetime1">
              <a:rPr lang="x-none" smtClean="0"/>
              <a:t>6/4/2024</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02B86947-9B44-4667-86E5-2B8239B103A6}" type="slidenum">
              <a:rPr lang="x-none" smtClean="0"/>
              <a:t>‹#›</a:t>
            </a:fld>
            <a:endParaRPr lang="x-none"/>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613332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18D527-BEDB-466C-A472-4A0042DBE3C4}" type="datetime1">
              <a:rPr lang="x-none" smtClean="0"/>
              <a:t>6/4/2024</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1662143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0FB7E-D054-4A21-BD23-5849139CBE9F}" type="datetime1">
              <a:rPr lang="x-none" smtClean="0"/>
              <a:t>6/4/2024</a:t>
            </a:fld>
            <a:endParaRPr lang="x-none"/>
          </a:p>
        </p:txBody>
      </p:sp>
      <p:sp>
        <p:nvSpPr>
          <p:cNvPr id="3" name="Footer Placeholder 2"/>
          <p:cNvSpPr>
            <a:spLocks noGrp="1"/>
          </p:cNvSpPr>
          <p:nvPr>
            <p:ph type="ftr" sz="quarter" idx="11"/>
          </p:nvPr>
        </p:nvSpPr>
        <p:spPr/>
        <p:txBody>
          <a:bodyPr/>
          <a:lstStyle/>
          <a:p>
            <a:endParaRPr lang="x-none"/>
          </a:p>
        </p:txBody>
      </p:sp>
      <p:sp>
        <p:nvSpPr>
          <p:cNvPr id="4" name="Slide Number Placeholder 3"/>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238779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00EDFD5-AEBF-4364-8D28-FEA92D236E7F}" type="datetime1">
              <a:rPr lang="x-none" smtClean="0"/>
              <a:t>6/4/2024</a:t>
            </a:fld>
            <a:endParaRPr lang="x-non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x-none"/>
          </a:p>
        </p:txBody>
      </p:sp>
      <p:sp>
        <p:nvSpPr>
          <p:cNvPr id="11" name="Slide Number Placeholder 10"/>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1759198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34CAB63-B5B9-43E3-93EE-64201A7D588A}" type="datetime1">
              <a:rPr lang="x-none" smtClean="0"/>
              <a:t>6/4/2024</a:t>
            </a:fld>
            <a:endParaRPr lang="x-non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x-none"/>
          </a:p>
        </p:txBody>
      </p:sp>
      <p:sp>
        <p:nvSpPr>
          <p:cNvPr id="10" name="Slide Number Placeholder 9"/>
          <p:cNvSpPr>
            <a:spLocks noGrp="1"/>
          </p:cNvSpPr>
          <p:nvPr>
            <p:ph type="sldNum" sz="quarter" idx="12"/>
          </p:nvPr>
        </p:nvSpPr>
        <p:spPr/>
        <p:txBody>
          <a:bodyPr/>
          <a:lstStyle/>
          <a:p>
            <a:fld id="{02B86947-9B44-4667-86E5-2B8239B103A6}" type="slidenum">
              <a:rPr lang="x-none" smtClean="0"/>
              <a:t>‹#›</a:t>
            </a:fld>
            <a:endParaRPr lang="x-none"/>
          </a:p>
        </p:txBody>
      </p:sp>
    </p:spTree>
    <p:extLst>
      <p:ext uri="{BB962C8B-B14F-4D97-AF65-F5344CB8AC3E}">
        <p14:creationId xmlns:p14="http://schemas.microsoft.com/office/powerpoint/2010/main" val="2849152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48FBE9C-4B5F-4A44-BE4D-ADF85F8215B1}" type="datetime1">
              <a:rPr lang="x-none" smtClean="0"/>
              <a:t>6/4/2024</a:t>
            </a:fld>
            <a:endParaRPr lang="x-non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x-non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2B86947-9B44-4667-86E5-2B8239B103A6}" type="slidenum">
              <a:rPr lang="x-none" smtClean="0"/>
              <a:t>‹#›</a:t>
            </a:fld>
            <a:endParaRPr lang="x-none"/>
          </a:p>
        </p:txBody>
      </p:sp>
    </p:spTree>
    <p:extLst>
      <p:ext uri="{BB962C8B-B14F-4D97-AF65-F5344CB8AC3E}">
        <p14:creationId xmlns:p14="http://schemas.microsoft.com/office/powerpoint/2010/main" val="1996934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tm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4.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630EEA7F-274A-4F24-8BAA-1E4B0CBB6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lide Number Placeholder 8">
            <a:extLst>
              <a:ext uri="{FF2B5EF4-FFF2-40B4-BE49-F238E27FC236}">
                <a16:creationId xmlns:a16="http://schemas.microsoft.com/office/drawing/2014/main" xmlns="" id="{B36DB3B6-6F3C-445C-871F-27B006380F43}"/>
              </a:ext>
            </a:extLst>
          </p:cNvPr>
          <p:cNvSpPr>
            <a:spLocks noGrp="1"/>
          </p:cNvSpPr>
          <p:nvPr>
            <p:ph type="sldNum" sz="quarter" idx="12"/>
          </p:nvPr>
        </p:nvSpPr>
        <p:spPr/>
        <p:txBody>
          <a:bodyPr/>
          <a:lstStyle/>
          <a:p>
            <a:fld id="{02B86947-9B44-4667-86E5-2B8239B103A6}" type="slidenum">
              <a:rPr lang="x-none" smtClean="0"/>
              <a:t>1</a:t>
            </a:fld>
            <a:endParaRPr lang="x-none"/>
          </a:p>
        </p:txBody>
      </p:sp>
    </p:spTree>
    <p:extLst>
      <p:ext uri="{BB962C8B-B14F-4D97-AF65-F5344CB8AC3E}">
        <p14:creationId xmlns:p14="http://schemas.microsoft.com/office/powerpoint/2010/main" val="61256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7FBF731-1DE2-477B-8819-19FE80A60DCC}"/>
              </a:ext>
            </a:extLst>
          </p:cNvPr>
          <p:cNvSpPr>
            <a:spLocks noGrp="1"/>
          </p:cNvSpPr>
          <p:nvPr>
            <p:ph type="sldNum" sz="quarter" idx="12"/>
          </p:nvPr>
        </p:nvSpPr>
        <p:spPr/>
        <p:txBody>
          <a:bodyPr/>
          <a:lstStyle/>
          <a:p>
            <a:fld id="{02B86947-9B44-4667-86E5-2B8239B103A6}" type="slidenum">
              <a:rPr lang="x-none" smtClean="0"/>
              <a:t>10</a:t>
            </a:fld>
            <a:endParaRPr lang="x-none"/>
          </a:p>
        </p:txBody>
      </p:sp>
      <p:sp>
        <p:nvSpPr>
          <p:cNvPr id="7" name="TextBox 6">
            <a:extLst>
              <a:ext uri="{FF2B5EF4-FFF2-40B4-BE49-F238E27FC236}">
                <a16:creationId xmlns:a16="http://schemas.microsoft.com/office/drawing/2014/main" xmlns="" id="{187C4ECF-0F5F-4845-B7D7-E1E18B915CBB}"/>
              </a:ext>
            </a:extLst>
          </p:cNvPr>
          <p:cNvSpPr txBox="1"/>
          <p:nvPr/>
        </p:nvSpPr>
        <p:spPr>
          <a:xfrm>
            <a:off x="980660" y="1034534"/>
            <a:ext cx="8256105" cy="584775"/>
          </a:xfrm>
          <a:prstGeom prst="rect">
            <a:avLst/>
          </a:prstGeom>
          <a:noFill/>
        </p:spPr>
        <p:txBody>
          <a:bodyPr wrap="square">
            <a:spAutoFit/>
          </a:bodyPr>
          <a:lstStyle/>
          <a:p>
            <a:r>
              <a:rPr lang="x-none" sz="3200" b="1" dirty="0">
                <a:solidFill>
                  <a:srgbClr val="01003B"/>
                </a:solidFill>
                <a:latin typeface="IBM Plex Sans Bold"/>
              </a:rPr>
              <a:t>Project Method/Experiments and Results</a:t>
            </a:r>
          </a:p>
        </p:txBody>
      </p:sp>
      <p:sp>
        <p:nvSpPr>
          <p:cNvPr id="8" name="TextBox 7">
            <a:extLst>
              <a:ext uri="{FF2B5EF4-FFF2-40B4-BE49-F238E27FC236}">
                <a16:creationId xmlns:a16="http://schemas.microsoft.com/office/drawing/2014/main" xmlns="" id="{DB415E68-FEA2-4666-948A-1DDED8569663}"/>
              </a:ext>
            </a:extLst>
          </p:cNvPr>
          <p:cNvSpPr txBox="1"/>
          <p:nvPr/>
        </p:nvSpPr>
        <p:spPr>
          <a:xfrm>
            <a:off x="238539" y="1857375"/>
            <a:ext cx="7784306" cy="4247317"/>
          </a:xfrm>
          <a:prstGeom prst="rect">
            <a:avLst/>
          </a:prstGeom>
          <a:noFill/>
        </p:spPr>
        <p:txBody>
          <a:bodyPr wrap="square">
            <a:spAutoFit/>
          </a:bodyPr>
          <a:lstStyle/>
          <a:p>
            <a:pPr lvl="1"/>
            <a:r>
              <a:rPr lang="en-US" b="1" dirty="0">
                <a:solidFill>
                  <a:srgbClr val="002060"/>
                </a:solidFill>
              </a:rPr>
              <a:t>3. Core Functionalities:</a:t>
            </a:r>
          </a:p>
          <a:p>
            <a:pPr marL="1200150" lvl="2" indent="-285750">
              <a:buFont typeface="Arial" panose="020B0604020202020204" pitchFamily="34" charset="0"/>
              <a:buChar char="•"/>
            </a:pPr>
            <a:r>
              <a:rPr lang="en-US" dirty="0">
                <a:solidFill>
                  <a:srgbClr val="002060"/>
                </a:solidFill>
              </a:rPr>
              <a:t>Obstacle Detection: Ultrasonic sensors provide auditory alerts.</a:t>
            </a:r>
          </a:p>
          <a:p>
            <a:pPr marL="1200150" lvl="2" indent="-285750">
              <a:buFont typeface="Arial" panose="020B0604020202020204" pitchFamily="34" charset="0"/>
              <a:buChar char="•"/>
            </a:pPr>
            <a:r>
              <a:rPr lang="en-US" dirty="0">
                <a:solidFill>
                  <a:srgbClr val="002060"/>
                </a:solidFill>
              </a:rPr>
              <a:t>Object Recognition: Camera captures and identifies objects.</a:t>
            </a:r>
          </a:p>
          <a:p>
            <a:pPr marL="1200150" lvl="2" indent="-285750">
              <a:buFont typeface="Arial" panose="020B0604020202020204" pitchFamily="34" charset="0"/>
              <a:buChar char="•"/>
            </a:pPr>
            <a:r>
              <a:rPr lang="en-US" dirty="0">
                <a:solidFill>
                  <a:srgbClr val="002060"/>
                </a:solidFill>
              </a:rPr>
              <a:t>Navigation Assistance: GPS for real-time tracking.</a:t>
            </a:r>
          </a:p>
          <a:p>
            <a:pPr marL="1200150" lvl="2" indent="-285750">
              <a:buFont typeface="Arial" panose="020B0604020202020204" pitchFamily="34" charset="0"/>
              <a:buChar char="•"/>
            </a:pPr>
            <a:r>
              <a:rPr lang="en-US" dirty="0">
                <a:solidFill>
                  <a:srgbClr val="002060"/>
                </a:solidFill>
              </a:rPr>
              <a:t>Emergency Alerts: GSM sends SMS with GPS coordinates.</a:t>
            </a:r>
          </a:p>
          <a:p>
            <a:pPr marL="742950" lvl="1" indent="-285750">
              <a:buFont typeface="Arial" panose="020B0604020202020204" pitchFamily="34" charset="0"/>
              <a:buChar char="•"/>
            </a:pPr>
            <a:endParaRPr lang="en-US" dirty="0">
              <a:solidFill>
                <a:srgbClr val="002060"/>
              </a:solidFill>
            </a:endParaRPr>
          </a:p>
          <a:p>
            <a:pPr lvl="1"/>
            <a:r>
              <a:rPr lang="en-US" b="1" dirty="0">
                <a:solidFill>
                  <a:srgbClr val="002060"/>
                </a:solidFill>
              </a:rPr>
              <a:t>4. Code Management:</a:t>
            </a:r>
          </a:p>
          <a:p>
            <a:pPr marL="1200150" lvl="2" indent="-285750">
              <a:buFont typeface="Arial" panose="020B0604020202020204" pitchFamily="34" charset="0"/>
              <a:buChar char="•"/>
            </a:pPr>
            <a:r>
              <a:rPr lang="en-US" dirty="0">
                <a:solidFill>
                  <a:srgbClr val="002060"/>
                </a:solidFill>
              </a:rPr>
              <a:t>Controlled use of libraries for consistency and reliability.</a:t>
            </a:r>
          </a:p>
          <a:p>
            <a:pPr marL="1200150" lvl="2" indent="-285750">
              <a:buFont typeface="Arial" panose="020B0604020202020204" pitchFamily="34" charset="0"/>
              <a:buChar char="•"/>
            </a:pPr>
            <a:r>
              <a:rPr lang="en-US" dirty="0">
                <a:solidFill>
                  <a:srgbClr val="002060"/>
                </a:solidFill>
              </a:rPr>
              <a:t>Established templates for common tasks to maintain uniformity.</a:t>
            </a:r>
          </a:p>
          <a:p>
            <a:pPr marL="742950" lvl="1" indent="-285750">
              <a:buFont typeface="Arial" panose="020B0604020202020204" pitchFamily="34" charset="0"/>
              <a:buChar char="•"/>
            </a:pPr>
            <a:endParaRPr lang="en-US" dirty="0">
              <a:solidFill>
                <a:srgbClr val="002060"/>
              </a:solidFill>
            </a:endParaRPr>
          </a:p>
          <a:p>
            <a:pPr lvl="1"/>
            <a:r>
              <a:rPr lang="en-US" b="1" dirty="0">
                <a:solidFill>
                  <a:srgbClr val="002060"/>
                </a:solidFill>
              </a:rPr>
              <a:t>5. Evaluation Metrics:</a:t>
            </a:r>
          </a:p>
          <a:p>
            <a:pPr marL="1200150" lvl="2" indent="-285750">
              <a:buFont typeface="Arial" panose="020B0604020202020204" pitchFamily="34" charset="0"/>
              <a:buChar char="•"/>
            </a:pPr>
            <a:r>
              <a:rPr lang="en-US" dirty="0">
                <a:solidFill>
                  <a:srgbClr val="002060"/>
                </a:solidFill>
              </a:rPr>
              <a:t>Accuracy: Obstacle and object recognition accuracy.</a:t>
            </a:r>
          </a:p>
          <a:p>
            <a:pPr marL="1200150" lvl="2" indent="-285750">
              <a:buFont typeface="Arial" panose="020B0604020202020204" pitchFamily="34" charset="0"/>
              <a:buChar char="•"/>
            </a:pPr>
            <a:r>
              <a:rPr lang="en-US" dirty="0">
                <a:solidFill>
                  <a:srgbClr val="002060"/>
                </a:solidFill>
              </a:rPr>
              <a:t>Performance: Response time and processing speed.</a:t>
            </a:r>
          </a:p>
          <a:p>
            <a:pPr marL="1200150" lvl="2" indent="-285750">
              <a:buFont typeface="Arial" panose="020B0604020202020204" pitchFamily="34" charset="0"/>
              <a:buChar char="•"/>
            </a:pPr>
            <a:r>
              <a:rPr lang="en-US" dirty="0">
                <a:solidFill>
                  <a:srgbClr val="002060"/>
                </a:solidFill>
              </a:rPr>
              <a:t>Scalability: Ability to handle additional features and sensors.</a:t>
            </a:r>
          </a:p>
          <a:p>
            <a:pPr marL="742950" lvl="1" indent="-285750">
              <a:buFont typeface="Arial" panose="020B0604020202020204" pitchFamily="34" charset="0"/>
              <a:buChar char="•"/>
            </a:pPr>
            <a:endParaRPr lang="en-US" dirty="0">
              <a:solidFill>
                <a:srgbClr val="002060"/>
              </a:solidFill>
            </a:endParaRPr>
          </a:p>
        </p:txBody>
      </p:sp>
      <p:pic>
        <p:nvPicPr>
          <p:cNvPr id="12" name="Picture 11" descr="GPS accuracy measurement. | Download Scientific Diagram">
            <a:extLst>
              <a:ext uri="{FF2B5EF4-FFF2-40B4-BE49-F238E27FC236}">
                <a16:creationId xmlns:a16="http://schemas.microsoft.com/office/drawing/2014/main" xmlns="" id="{A0EE32EE-57DF-4B1E-9145-B361B3A37C7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5942" y="4723089"/>
            <a:ext cx="2741295" cy="1550670"/>
          </a:xfrm>
          <a:prstGeom prst="rect">
            <a:avLst/>
          </a:prstGeom>
          <a:noFill/>
          <a:ln>
            <a:noFill/>
          </a:ln>
        </p:spPr>
      </p:pic>
      <p:pic>
        <p:nvPicPr>
          <p:cNvPr id="13" name="Picture 12">
            <a:extLst>
              <a:ext uri="{FF2B5EF4-FFF2-40B4-BE49-F238E27FC236}">
                <a16:creationId xmlns:a16="http://schemas.microsoft.com/office/drawing/2014/main" xmlns="" id="{F164DC29-D346-4136-AA56-0FB4DFB6C364}"/>
              </a:ext>
            </a:extLst>
          </p:cNvPr>
          <p:cNvPicPr/>
          <p:nvPr/>
        </p:nvPicPr>
        <p:blipFill>
          <a:blip r:embed="rId3">
            <a:extLst>
              <a:ext uri="{28A0092B-C50C-407E-A947-70E740481C1C}">
                <a14:useLocalDpi xmlns:a14="http://schemas.microsoft.com/office/drawing/2010/main" val="0"/>
              </a:ext>
            </a:extLst>
          </a:blip>
          <a:stretch>
            <a:fillRect/>
          </a:stretch>
        </p:blipFill>
        <p:spPr>
          <a:xfrm>
            <a:off x="9348455" y="1464227"/>
            <a:ext cx="2518782" cy="1571625"/>
          </a:xfrm>
          <a:prstGeom prst="rect">
            <a:avLst/>
          </a:prstGeom>
        </p:spPr>
      </p:pic>
      <p:pic>
        <p:nvPicPr>
          <p:cNvPr id="14" name="Picture 13">
            <a:extLst>
              <a:ext uri="{FF2B5EF4-FFF2-40B4-BE49-F238E27FC236}">
                <a16:creationId xmlns:a16="http://schemas.microsoft.com/office/drawing/2014/main" xmlns="" id="{9384D121-B2B0-463F-A6AE-BF223CE215FE}"/>
              </a:ext>
            </a:extLst>
          </p:cNvPr>
          <p:cNvPicPr/>
          <p:nvPr/>
        </p:nvPicPr>
        <p:blipFill rotWithShape="1">
          <a:blip r:embed="rId4">
            <a:extLst>
              <a:ext uri="{28A0092B-C50C-407E-A947-70E740481C1C}">
                <a14:useLocalDpi xmlns:a14="http://schemas.microsoft.com/office/drawing/2010/main" val="0"/>
              </a:ext>
            </a:extLst>
          </a:blip>
          <a:srcRect l="-2350" t="9289" r="-1"/>
          <a:stretch/>
        </p:blipFill>
        <p:spPr bwMode="auto">
          <a:xfrm>
            <a:off x="7787757" y="3035852"/>
            <a:ext cx="2971165" cy="17430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346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6204288-4E68-4768-8EEA-99BC99443709}"/>
              </a:ext>
            </a:extLst>
          </p:cNvPr>
          <p:cNvSpPr>
            <a:spLocks noGrp="1"/>
          </p:cNvSpPr>
          <p:nvPr>
            <p:ph type="sldNum" sz="quarter" idx="12"/>
          </p:nvPr>
        </p:nvSpPr>
        <p:spPr/>
        <p:txBody>
          <a:bodyPr/>
          <a:lstStyle/>
          <a:p>
            <a:fld id="{02B86947-9B44-4667-86E5-2B8239B103A6}" type="slidenum">
              <a:rPr lang="x-none" smtClean="0"/>
              <a:t>11</a:t>
            </a:fld>
            <a:endParaRPr lang="x-none"/>
          </a:p>
        </p:txBody>
      </p:sp>
      <p:sp>
        <p:nvSpPr>
          <p:cNvPr id="4" name="TextBox 3">
            <a:extLst>
              <a:ext uri="{FF2B5EF4-FFF2-40B4-BE49-F238E27FC236}">
                <a16:creationId xmlns:a16="http://schemas.microsoft.com/office/drawing/2014/main" xmlns="" id="{7E38163A-0043-4423-9914-616A65D4CE7D}"/>
              </a:ext>
            </a:extLst>
          </p:cNvPr>
          <p:cNvSpPr txBox="1"/>
          <p:nvPr/>
        </p:nvSpPr>
        <p:spPr>
          <a:xfrm>
            <a:off x="3049191" y="2336364"/>
            <a:ext cx="6093618" cy="2585323"/>
          </a:xfrm>
          <a:prstGeom prst="rect">
            <a:avLst/>
          </a:prstGeom>
          <a:noFill/>
        </p:spPr>
        <p:txBody>
          <a:bodyPr wrap="square">
            <a:spAutoFit/>
          </a:bodyPr>
          <a:lstStyle/>
          <a:p>
            <a:pPr lvl="1"/>
            <a:r>
              <a:rPr lang="en-US" b="1" dirty="0">
                <a:solidFill>
                  <a:srgbClr val="002060"/>
                </a:solidFill>
              </a:rPr>
              <a:t>6. Problem-Solving Effectiveness:</a:t>
            </a:r>
          </a:p>
          <a:p>
            <a:pPr marL="742950" lvl="1" indent="-285750">
              <a:buFont typeface="Arial" panose="020B0604020202020204" pitchFamily="34" charset="0"/>
              <a:buChar char="•"/>
            </a:pPr>
            <a:r>
              <a:rPr lang="en-US" dirty="0">
                <a:solidFill>
                  <a:srgbClr val="002060"/>
                </a:solidFill>
              </a:rPr>
              <a:t>Real-time obstacle detection and accurate object recognition.</a:t>
            </a:r>
          </a:p>
          <a:p>
            <a:pPr marL="742950" lvl="1" indent="-285750">
              <a:buFont typeface="Arial" panose="020B0604020202020204" pitchFamily="34" charset="0"/>
              <a:buChar char="•"/>
            </a:pPr>
            <a:r>
              <a:rPr lang="en-US" dirty="0">
                <a:solidFill>
                  <a:srgbClr val="002060"/>
                </a:solidFill>
              </a:rPr>
              <a:t>Reliable location tracking and emergency alerting.</a:t>
            </a:r>
          </a:p>
          <a:p>
            <a:pPr marL="742950" lvl="1" indent="-285750">
              <a:buFont typeface="Arial" panose="020B0604020202020204" pitchFamily="34" charset="0"/>
              <a:buChar char="•"/>
            </a:pPr>
            <a:endParaRPr lang="en-US" dirty="0">
              <a:solidFill>
                <a:srgbClr val="002060"/>
              </a:solidFill>
            </a:endParaRPr>
          </a:p>
          <a:p>
            <a:pPr lvl="1"/>
            <a:r>
              <a:rPr lang="en-US" b="1" dirty="0">
                <a:solidFill>
                  <a:srgbClr val="002060"/>
                </a:solidFill>
              </a:rPr>
              <a:t>7. Results:</a:t>
            </a:r>
          </a:p>
          <a:p>
            <a:pPr marL="742950" lvl="1" indent="-285750">
              <a:buFont typeface="Arial" panose="020B0604020202020204" pitchFamily="34" charset="0"/>
              <a:buChar char="•"/>
            </a:pPr>
            <a:r>
              <a:rPr lang="en-US" dirty="0">
                <a:solidFill>
                  <a:srgbClr val="002060"/>
                </a:solidFill>
              </a:rPr>
              <a:t>Significant advancements in assistive technology.</a:t>
            </a:r>
          </a:p>
          <a:p>
            <a:pPr marL="742950" lvl="1" indent="-285750">
              <a:buFont typeface="Arial" panose="020B0604020202020204" pitchFamily="34" charset="0"/>
              <a:buChar char="•"/>
            </a:pPr>
            <a:r>
              <a:rPr lang="en-US" dirty="0">
                <a:solidFill>
                  <a:srgbClr val="002060"/>
                </a:solidFill>
              </a:rPr>
              <a:t>Enhanced independence and safety for visually impaired users.</a:t>
            </a:r>
            <a:endParaRPr lang="x-none" dirty="0">
              <a:solidFill>
                <a:srgbClr val="002060"/>
              </a:solidFill>
            </a:endParaRPr>
          </a:p>
        </p:txBody>
      </p:sp>
      <p:sp>
        <p:nvSpPr>
          <p:cNvPr id="8" name="TextBox 7">
            <a:extLst>
              <a:ext uri="{FF2B5EF4-FFF2-40B4-BE49-F238E27FC236}">
                <a16:creationId xmlns:a16="http://schemas.microsoft.com/office/drawing/2014/main" xmlns="" id="{E0E38524-179D-43B5-AA60-9CC51287F672}"/>
              </a:ext>
            </a:extLst>
          </p:cNvPr>
          <p:cNvSpPr txBox="1"/>
          <p:nvPr/>
        </p:nvSpPr>
        <p:spPr>
          <a:xfrm>
            <a:off x="980660" y="1034534"/>
            <a:ext cx="8256105" cy="584775"/>
          </a:xfrm>
          <a:prstGeom prst="rect">
            <a:avLst/>
          </a:prstGeom>
          <a:noFill/>
        </p:spPr>
        <p:txBody>
          <a:bodyPr wrap="square">
            <a:spAutoFit/>
          </a:bodyPr>
          <a:lstStyle/>
          <a:p>
            <a:r>
              <a:rPr lang="x-none" sz="3200" b="1" dirty="0">
                <a:solidFill>
                  <a:srgbClr val="01003B"/>
                </a:solidFill>
                <a:latin typeface="IBM Plex Sans Bold"/>
              </a:rPr>
              <a:t>Project Method/Experiments and Results</a:t>
            </a:r>
          </a:p>
        </p:txBody>
      </p:sp>
    </p:spTree>
    <p:extLst>
      <p:ext uri="{BB962C8B-B14F-4D97-AF65-F5344CB8AC3E}">
        <p14:creationId xmlns:p14="http://schemas.microsoft.com/office/powerpoint/2010/main" val="318532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C4F2CBF-671B-4BA0-ACB6-BBE056720FD0}"/>
              </a:ext>
            </a:extLst>
          </p:cNvPr>
          <p:cNvSpPr txBox="1"/>
          <p:nvPr/>
        </p:nvSpPr>
        <p:spPr>
          <a:xfrm>
            <a:off x="4068417" y="1842632"/>
            <a:ext cx="6096000" cy="1477328"/>
          </a:xfrm>
          <a:prstGeom prst="rect">
            <a:avLst/>
          </a:prstGeom>
          <a:noFill/>
        </p:spPr>
        <p:txBody>
          <a:bodyPr wrap="square">
            <a:spAutoFit/>
          </a:bodyPr>
          <a:lstStyle/>
          <a:p>
            <a:r>
              <a:rPr lang="x-none" dirty="0"/>
              <a:t>BlindAssist significantly improves navigation for visually impaired users.</a:t>
            </a:r>
          </a:p>
          <a:p>
            <a:r>
              <a:rPr lang="x-none" dirty="0"/>
              <a:t>Effective use of </a:t>
            </a:r>
            <a:r>
              <a:rPr lang="en-US" dirty="0"/>
              <a:t>ML</a:t>
            </a:r>
            <a:r>
              <a:rPr lang="x-none" dirty="0"/>
              <a:t> for accurate, real-time object identification.</a:t>
            </a:r>
          </a:p>
          <a:p>
            <a:r>
              <a:rPr lang="x-none" dirty="0"/>
              <a:t>GPS integration provides precise </a:t>
            </a:r>
            <a:r>
              <a:rPr lang="en-US" dirty="0"/>
              <a:t>location coordinates</a:t>
            </a:r>
            <a:r>
              <a:rPr lang="x-none" dirty="0"/>
              <a:t>.</a:t>
            </a:r>
          </a:p>
          <a:p>
            <a:r>
              <a:rPr lang="x-none" dirty="0"/>
              <a:t>TTS offer</a:t>
            </a:r>
            <a:r>
              <a:rPr lang="en-US" dirty="0"/>
              <a:t>s</a:t>
            </a:r>
            <a:r>
              <a:rPr lang="x-none" dirty="0"/>
              <a:t> clear, contextual auditory descriptions.</a:t>
            </a:r>
          </a:p>
        </p:txBody>
      </p:sp>
      <p:sp>
        <p:nvSpPr>
          <p:cNvPr id="5" name="TextBox 4">
            <a:extLst>
              <a:ext uri="{FF2B5EF4-FFF2-40B4-BE49-F238E27FC236}">
                <a16:creationId xmlns:a16="http://schemas.microsoft.com/office/drawing/2014/main" xmlns="" id="{48B5F083-A43E-4C97-89EF-AAB700274EF1}"/>
              </a:ext>
            </a:extLst>
          </p:cNvPr>
          <p:cNvSpPr txBox="1"/>
          <p:nvPr/>
        </p:nvSpPr>
        <p:spPr>
          <a:xfrm>
            <a:off x="1020417" y="1025030"/>
            <a:ext cx="6096000" cy="369332"/>
          </a:xfrm>
          <a:prstGeom prst="rect">
            <a:avLst/>
          </a:prstGeom>
          <a:noFill/>
        </p:spPr>
        <p:txBody>
          <a:bodyPr wrap="square">
            <a:spAutoFit/>
          </a:bodyPr>
          <a:lstStyle/>
          <a:p>
            <a:r>
              <a:rPr lang="x-none" dirty="0"/>
              <a:t>Conclusion</a:t>
            </a:r>
          </a:p>
        </p:txBody>
      </p:sp>
      <p:pic>
        <p:nvPicPr>
          <p:cNvPr id="6" name="Picture 5">
            <a:extLst>
              <a:ext uri="{FF2B5EF4-FFF2-40B4-BE49-F238E27FC236}">
                <a16:creationId xmlns:a16="http://schemas.microsoft.com/office/drawing/2014/main" xmlns="" id="{6DBFB220-7FC7-418A-9C76-5F3B6564949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a:extLst>
              <a:ext uri="{FF2B5EF4-FFF2-40B4-BE49-F238E27FC236}">
                <a16:creationId xmlns:a16="http://schemas.microsoft.com/office/drawing/2014/main" xmlns="" id="{04F3D8C6-2816-413C-BF43-F41788030946}"/>
              </a:ext>
            </a:extLst>
          </p:cNvPr>
          <p:cNvSpPr>
            <a:spLocks noGrp="1"/>
          </p:cNvSpPr>
          <p:nvPr>
            <p:ph type="sldNum" sz="quarter" idx="12"/>
          </p:nvPr>
        </p:nvSpPr>
        <p:spPr/>
        <p:txBody>
          <a:bodyPr/>
          <a:lstStyle/>
          <a:p>
            <a:fld id="{02B86947-9B44-4667-86E5-2B8239B103A6}" type="slidenum">
              <a:rPr lang="x-none" smtClean="0"/>
              <a:t>12</a:t>
            </a:fld>
            <a:endParaRPr lang="x-none"/>
          </a:p>
        </p:txBody>
      </p:sp>
    </p:spTree>
    <p:extLst>
      <p:ext uri="{BB962C8B-B14F-4D97-AF65-F5344CB8AC3E}">
        <p14:creationId xmlns:p14="http://schemas.microsoft.com/office/powerpoint/2010/main" val="692236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5332A81-B451-4C1A-8C6C-30358A797D1C}"/>
              </a:ext>
            </a:extLst>
          </p:cNvPr>
          <p:cNvSpPr>
            <a:spLocks noGrp="1"/>
          </p:cNvSpPr>
          <p:nvPr>
            <p:ph type="sldNum" sz="quarter" idx="12"/>
          </p:nvPr>
        </p:nvSpPr>
        <p:spPr/>
        <p:txBody>
          <a:bodyPr/>
          <a:lstStyle/>
          <a:p>
            <a:fld id="{02B86947-9B44-4667-86E5-2B8239B103A6}" type="slidenum">
              <a:rPr lang="x-none" smtClean="0"/>
              <a:t>13</a:t>
            </a:fld>
            <a:endParaRPr lang="x-none"/>
          </a:p>
        </p:txBody>
      </p:sp>
      <p:pic>
        <p:nvPicPr>
          <p:cNvPr id="3" name="Picture 2">
            <a:extLst>
              <a:ext uri="{FF2B5EF4-FFF2-40B4-BE49-F238E27FC236}">
                <a16:creationId xmlns:a16="http://schemas.microsoft.com/office/drawing/2014/main" xmlns="" id="{9D7C76EC-439B-41BC-8127-EF4967F425D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453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A5FFF80D-5EC0-46F5-A1EF-16E041424D32}"/>
              </a:ext>
            </a:extLst>
          </p:cNvPr>
          <p:cNvSpPr>
            <a:spLocks noGrp="1"/>
          </p:cNvSpPr>
          <p:nvPr>
            <p:ph type="sldNum" sz="quarter" idx="12"/>
          </p:nvPr>
        </p:nvSpPr>
        <p:spPr/>
        <p:txBody>
          <a:bodyPr/>
          <a:lstStyle/>
          <a:p>
            <a:fld id="{02B86947-9B44-4667-86E5-2B8239B103A6}" type="slidenum">
              <a:rPr lang="x-none" smtClean="0"/>
              <a:t>14</a:t>
            </a:fld>
            <a:endParaRPr lang="x-none"/>
          </a:p>
        </p:txBody>
      </p:sp>
      <p:sp>
        <p:nvSpPr>
          <p:cNvPr id="4" name="TextBox 3">
            <a:extLst>
              <a:ext uri="{FF2B5EF4-FFF2-40B4-BE49-F238E27FC236}">
                <a16:creationId xmlns:a16="http://schemas.microsoft.com/office/drawing/2014/main" xmlns="" id="{81E27858-82D0-4D9D-9E9E-4ABC2F2FFBF2}"/>
              </a:ext>
            </a:extLst>
          </p:cNvPr>
          <p:cNvSpPr txBox="1"/>
          <p:nvPr/>
        </p:nvSpPr>
        <p:spPr>
          <a:xfrm>
            <a:off x="4323936" y="347692"/>
            <a:ext cx="8256105" cy="584775"/>
          </a:xfrm>
          <a:prstGeom prst="rect">
            <a:avLst/>
          </a:prstGeom>
          <a:noFill/>
        </p:spPr>
        <p:txBody>
          <a:bodyPr wrap="square">
            <a:spAutoFit/>
          </a:bodyPr>
          <a:lstStyle/>
          <a:p>
            <a:r>
              <a:rPr lang="en-US" sz="3200" dirty="0">
                <a:solidFill>
                  <a:srgbClr val="01003B"/>
                </a:solidFill>
                <a:latin typeface="IBM Plex Sans Bold"/>
              </a:rPr>
              <a:t>References</a:t>
            </a:r>
            <a:endParaRPr lang="x-none" sz="3200" dirty="0">
              <a:solidFill>
                <a:srgbClr val="01003B"/>
              </a:solidFill>
              <a:latin typeface="IBM Plex Sans Bold"/>
            </a:endParaRPr>
          </a:p>
        </p:txBody>
      </p:sp>
      <p:graphicFrame>
        <p:nvGraphicFramePr>
          <p:cNvPr id="27" name="Table 26">
            <a:extLst>
              <a:ext uri="{FF2B5EF4-FFF2-40B4-BE49-F238E27FC236}">
                <a16:creationId xmlns:a16="http://schemas.microsoft.com/office/drawing/2014/main" xmlns="" id="{714FDB8E-5AE0-48D7-873E-F1D6C1BE593D}"/>
              </a:ext>
            </a:extLst>
          </p:cNvPr>
          <p:cNvGraphicFramePr>
            <a:graphicFrameLocks noGrp="1"/>
          </p:cNvGraphicFramePr>
          <p:nvPr>
            <p:extLst>
              <p:ext uri="{D42A27DB-BD31-4B8C-83A1-F6EECF244321}">
                <p14:modId xmlns:p14="http://schemas.microsoft.com/office/powerpoint/2010/main" val="1732485111"/>
              </p:ext>
            </p:extLst>
          </p:nvPr>
        </p:nvGraphicFramePr>
        <p:xfrm>
          <a:off x="1067318" y="1034539"/>
          <a:ext cx="9715500" cy="5205121"/>
        </p:xfrm>
        <a:graphic>
          <a:graphicData uri="http://schemas.openxmlformats.org/drawingml/2006/table">
            <a:tbl>
              <a:tblPr firstRow="1" firstCol="1" bandRow="1">
                <a:tableStyleId>{21E4AEA4-8DFA-4A89-87EB-49C32662AFE0}</a:tableStyleId>
              </a:tblPr>
              <a:tblGrid>
                <a:gridCol w="402221">
                  <a:extLst>
                    <a:ext uri="{9D8B030D-6E8A-4147-A177-3AD203B41FA5}">
                      <a16:colId xmlns:a16="http://schemas.microsoft.com/office/drawing/2014/main" xmlns="" val="1062864664"/>
                    </a:ext>
                  </a:extLst>
                </a:gridCol>
                <a:gridCol w="9313279">
                  <a:extLst>
                    <a:ext uri="{9D8B030D-6E8A-4147-A177-3AD203B41FA5}">
                      <a16:colId xmlns:a16="http://schemas.microsoft.com/office/drawing/2014/main" xmlns="" val="4246604664"/>
                    </a:ext>
                  </a:extLst>
                </a:gridCol>
              </a:tblGrid>
              <a:tr h="566008">
                <a:tc>
                  <a:txBody>
                    <a:bodyPr/>
                    <a:lstStyle/>
                    <a:p>
                      <a:pPr marL="0" marR="0">
                        <a:lnSpc>
                          <a:spcPct val="107000"/>
                        </a:lnSpc>
                        <a:spcBef>
                          <a:spcPts val="0"/>
                        </a:spcBef>
                        <a:spcAft>
                          <a:spcPts val="800"/>
                        </a:spcAft>
                      </a:pPr>
                      <a:r>
                        <a:rPr lang="en-US" sz="1200">
                          <a:effectLst/>
                        </a:rPr>
                        <a:t>[1]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dirty="0">
                          <a:effectLst/>
                        </a:rPr>
                        <a:t>Vilarinho, T., Guerreiro, T., &amp; Jorge, J. (2019). Enhancing object recognition for the visually impaired using wearable devices. Proceedings of the IEEE International Conference on Wearable and Implantable Body Sensor Networks, 16(4), 264-271.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421863019"/>
                  </a:ext>
                </a:extLst>
              </a:tr>
              <a:tr h="402036">
                <a:tc>
                  <a:txBody>
                    <a:bodyPr/>
                    <a:lstStyle/>
                    <a:p>
                      <a:pPr marL="0" marR="0">
                        <a:lnSpc>
                          <a:spcPct val="107000"/>
                        </a:lnSpc>
                        <a:spcBef>
                          <a:spcPts val="0"/>
                        </a:spcBef>
                        <a:spcAft>
                          <a:spcPts val="800"/>
                        </a:spcAft>
                      </a:pPr>
                      <a:r>
                        <a:rPr lang="en-US" sz="1200">
                          <a:effectLst/>
                        </a:rPr>
                        <a:t>[2]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a:effectLst/>
                        </a:rPr>
                        <a:t>Pissaloux, E., Truillet, P., Beuve, A., Tarpin-Bernard, F., Galy, E., &amp; Pavard, B. (2017). Smartphone-based navigation aid for visually impaired users: An analysis of accuracy and usability. IEEE Transactions on Human-Machine Systems, 47(2), 263-271.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3662020782"/>
                  </a:ext>
                </a:extLst>
              </a:tr>
              <a:tr h="402036">
                <a:tc>
                  <a:txBody>
                    <a:bodyPr/>
                    <a:lstStyle/>
                    <a:p>
                      <a:pPr marL="0" marR="0">
                        <a:lnSpc>
                          <a:spcPct val="107000"/>
                        </a:lnSpc>
                        <a:spcBef>
                          <a:spcPts val="0"/>
                        </a:spcBef>
                        <a:spcAft>
                          <a:spcPts val="800"/>
                        </a:spcAft>
                      </a:pPr>
                      <a:r>
                        <a:rPr lang="en-US" sz="1200">
                          <a:effectLst/>
                        </a:rPr>
                        <a:t>[3]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dirty="0">
                          <a:effectLst/>
                        </a:rPr>
                        <a:t>Pinto, C., Guerreiro, T., &amp; Jorge, J. (2018). Improving speech feedback systems for visually impaired users through machine learning. Journal of Assistive Technologies, 12(3), 198-206.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1709876481"/>
                  </a:ext>
                </a:extLst>
              </a:tr>
              <a:tr h="402036">
                <a:tc>
                  <a:txBody>
                    <a:bodyPr/>
                    <a:lstStyle/>
                    <a:p>
                      <a:pPr marL="0" marR="0">
                        <a:lnSpc>
                          <a:spcPct val="107000"/>
                        </a:lnSpc>
                        <a:spcBef>
                          <a:spcPts val="0"/>
                        </a:spcBef>
                        <a:spcAft>
                          <a:spcPts val="800"/>
                        </a:spcAft>
                      </a:pPr>
                      <a:r>
                        <a:rPr lang="en-US" sz="1200">
                          <a:effectLst/>
                        </a:rPr>
                        <a:t>[4]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dirty="0">
                          <a:effectLst/>
                        </a:rPr>
                        <a:t>Krizhevsky, A., Sutskever, I., &amp; Hinton, G. E. (2012). ImageNet classification with deep convolutional neural networks. Advances in Neural Information Processing Systems, 25, 1097-1105. (Conference Paper)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2137739369"/>
                  </a:ext>
                </a:extLst>
              </a:tr>
              <a:tr h="402036">
                <a:tc>
                  <a:txBody>
                    <a:bodyPr/>
                    <a:lstStyle/>
                    <a:p>
                      <a:pPr marL="0" marR="0">
                        <a:lnSpc>
                          <a:spcPct val="107000"/>
                        </a:lnSpc>
                        <a:spcBef>
                          <a:spcPts val="0"/>
                        </a:spcBef>
                        <a:spcAft>
                          <a:spcPts val="800"/>
                        </a:spcAft>
                      </a:pPr>
                      <a:r>
                        <a:rPr lang="en-US" sz="1200">
                          <a:effectLst/>
                        </a:rPr>
                        <a:t>[5]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a:effectLst/>
                        </a:rPr>
                        <a:t>Liu, Z., Luo, P., Wang, X., &amp; Tang, X. (2017). Deep learning face attributes in the wild. Proceedings of the IEEE International Conference on Computer Vision, 24(2), 245-254. (Conference Paper)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141633470"/>
                  </a:ext>
                </a:extLst>
              </a:tr>
              <a:tr h="402036">
                <a:tc>
                  <a:txBody>
                    <a:bodyPr/>
                    <a:lstStyle/>
                    <a:p>
                      <a:pPr marL="0" marR="0">
                        <a:lnSpc>
                          <a:spcPct val="107000"/>
                        </a:lnSpc>
                        <a:spcBef>
                          <a:spcPts val="0"/>
                        </a:spcBef>
                        <a:spcAft>
                          <a:spcPts val="800"/>
                        </a:spcAft>
                      </a:pPr>
                      <a:r>
                        <a:rPr lang="en-US" sz="1200">
                          <a:effectLst/>
                        </a:rPr>
                        <a:t>[6]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dirty="0">
                          <a:effectLst/>
                        </a:rPr>
                        <a:t>Zhang, L., Tang, S., &amp; Liu, B. (2019). A review of LiDAR-based methods for object recognition. IEEE Transactions on Intelligent Transportation Systems, 20(2), 739-758. (Journal Article)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106604414"/>
                  </a:ext>
                </a:extLst>
              </a:tr>
              <a:tr h="402036">
                <a:tc>
                  <a:txBody>
                    <a:bodyPr/>
                    <a:lstStyle/>
                    <a:p>
                      <a:pPr marL="0" marR="0">
                        <a:lnSpc>
                          <a:spcPct val="107000"/>
                        </a:lnSpc>
                        <a:spcBef>
                          <a:spcPts val="0"/>
                        </a:spcBef>
                        <a:spcAft>
                          <a:spcPts val="800"/>
                        </a:spcAft>
                      </a:pPr>
                      <a:r>
                        <a:rPr lang="en-US" sz="1200">
                          <a:effectLst/>
                        </a:rPr>
                        <a:t>[7]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a:effectLst/>
                        </a:rPr>
                        <a:t>Tenhunen, M., Pakanen, M., &amp; Kaasinen, E. (2018). Usability of Google Maps for the blind and visually impaired: A comparison with other tools. Journal of Assistive Technologies, 12(4), 250-258. (Journal Article)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108158747"/>
                  </a:ext>
                </a:extLst>
              </a:tr>
              <a:tr h="597013">
                <a:tc>
                  <a:txBody>
                    <a:bodyPr/>
                    <a:lstStyle/>
                    <a:p>
                      <a:pPr marL="0" marR="0">
                        <a:lnSpc>
                          <a:spcPct val="107000"/>
                        </a:lnSpc>
                        <a:spcBef>
                          <a:spcPts val="0"/>
                        </a:spcBef>
                        <a:spcAft>
                          <a:spcPts val="800"/>
                        </a:spcAft>
                      </a:pPr>
                      <a:r>
                        <a:rPr lang="en-US" sz="1200">
                          <a:effectLst/>
                        </a:rPr>
                        <a:t>[8]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a:effectLst/>
                        </a:rPr>
                        <a:t>Goldstein, T. R., Beattie, Z. T., &amp; Davis, H. W. (2020). Evaluation of the OrCam MyEye wearable assistive device for individuals with visual impairments. Proceedings of the IEEE International Conference on Wearable and Implantable Body Sensor Networks, 17(3), 321-328. (Conference Paper)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2230659356"/>
                  </a:ext>
                </a:extLst>
              </a:tr>
              <a:tr h="402036">
                <a:tc>
                  <a:txBody>
                    <a:bodyPr/>
                    <a:lstStyle/>
                    <a:p>
                      <a:pPr marL="0" marR="0">
                        <a:lnSpc>
                          <a:spcPct val="107000"/>
                        </a:lnSpc>
                        <a:spcBef>
                          <a:spcPts val="0"/>
                        </a:spcBef>
                        <a:spcAft>
                          <a:spcPts val="800"/>
                        </a:spcAft>
                      </a:pPr>
                      <a:r>
                        <a:rPr lang="en-US" sz="1200">
                          <a:effectLst/>
                        </a:rPr>
                        <a:t>[9]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a:effectLst/>
                        </a:rPr>
                        <a:t>Roentgen, U. R., Schmitz-Huebsch, M., &amp; Zhang, Q. (2019). Usability evaluation of BlindSquare for navigation assistance in urban environments. Proceedings of the ACM Conference on Human Factors in Computing Systems, 26(1), 112-120. (Conference Paper)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1786199473"/>
                  </a:ext>
                </a:extLst>
              </a:tr>
              <a:tr h="402036">
                <a:tc>
                  <a:txBody>
                    <a:bodyPr/>
                    <a:lstStyle/>
                    <a:p>
                      <a:pPr marL="0" marR="0">
                        <a:lnSpc>
                          <a:spcPct val="107000"/>
                        </a:lnSpc>
                        <a:spcBef>
                          <a:spcPts val="0"/>
                        </a:spcBef>
                        <a:spcAft>
                          <a:spcPts val="800"/>
                        </a:spcAft>
                      </a:pPr>
                      <a:r>
                        <a:rPr lang="en-US" sz="1200">
                          <a:effectLst/>
                        </a:rPr>
                        <a:t>[10]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a:effectLst/>
                        </a:rPr>
                        <a:t>Sutherland, K., Jenkins, C., &amp; Tucker, E. (2018). Usability of screen readers for individuals with visual impairments. Journal of Assistive Technologies, 12(2), 125-134.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922546155"/>
                  </a:ext>
                </a:extLst>
              </a:tr>
              <a:tr h="402036">
                <a:tc>
                  <a:txBody>
                    <a:bodyPr/>
                    <a:lstStyle/>
                    <a:p>
                      <a:pPr marL="0" marR="0">
                        <a:lnSpc>
                          <a:spcPct val="107000"/>
                        </a:lnSpc>
                        <a:spcBef>
                          <a:spcPts val="0"/>
                        </a:spcBef>
                        <a:spcAft>
                          <a:spcPts val="800"/>
                        </a:spcAft>
                      </a:pPr>
                      <a:r>
                        <a:rPr lang="en-US" sz="1200">
                          <a:effectLst/>
                        </a:rPr>
                        <a:t>[11]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a:effectLst/>
                        </a:rPr>
                        <a:t>Li, J., Wang, S., &amp; Zhang, L. (2020). Natural language processing-based virtual assistants for individuals with visual impairments: A usability evaluation. Proceedings of the ACM Conference on Human Factors in Computing Systems, 27(4), 319-327.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3451453168"/>
                  </a:ext>
                </a:extLst>
              </a:tr>
              <a:tr h="402036">
                <a:tc>
                  <a:txBody>
                    <a:bodyPr/>
                    <a:lstStyle/>
                    <a:p>
                      <a:pPr marL="0" marR="0">
                        <a:lnSpc>
                          <a:spcPct val="107000"/>
                        </a:lnSpc>
                        <a:spcBef>
                          <a:spcPts val="0"/>
                        </a:spcBef>
                        <a:spcAft>
                          <a:spcPts val="800"/>
                        </a:spcAft>
                      </a:pPr>
                      <a:r>
                        <a:rPr lang="en-US" sz="1200">
                          <a:effectLst/>
                        </a:rPr>
                        <a:t>[12]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tc>
                  <a:txBody>
                    <a:bodyPr/>
                    <a:lstStyle/>
                    <a:p>
                      <a:pPr marL="0" marR="0">
                        <a:lnSpc>
                          <a:spcPct val="107000"/>
                        </a:lnSpc>
                        <a:spcBef>
                          <a:spcPts val="0"/>
                        </a:spcBef>
                        <a:spcAft>
                          <a:spcPts val="800"/>
                        </a:spcAft>
                      </a:pPr>
                      <a:r>
                        <a:rPr lang="en-US" sz="1200" dirty="0">
                          <a:effectLst/>
                        </a:rPr>
                        <a:t>Chen, Y., Liu, Q., &amp; Xu, H. (2019). Usability evaluation of text-to-speech systems for individuals with visual impairments. Journal of Assistive Technologies, 13(3), 213-220.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98" marR="6398" marT="6398" marB="6398"/>
                </a:tc>
                <a:extLst>
                  <a:ext uri="{0D108BD9-81ED-4DB2-BD59-A6C34878D82A}">
                    <a16:rowId xmlns:a16="http://schemas.microsoft.com/office/drawing/2014/main" xmlns="" val="734676507"/>
                  </a:ext>
                </a:extLst>
              </a:tr>
            </a:tbl>
          </a:graphicData>
        </a:graphic>
      </p:graphicFrame>
    </p:spTree>
    <p:extLst>
      <p:ext uri="{BB962C8B-B14F-4D97-AF65-F5344CB8AC3E}">
        <p14:creationId xmlns:p14="http://schemas.microsoft.com/office/powerpoint/2010/main" val="2762859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54133D6-9879-4732-87BF-B64F4669463F}"/>
              </a:ext>
            </a:extLst>
          </p:cNvPr>
          <p:cNvSpPr txBox="1"/>
          <p:nvPr/>
        </p:nvSpPr>
        <p:spPr>
          <a:xfrm>
            <a:off x="1073427" y="981525"/>
            <a:ext cx="6096000" cy="427361"/>
          </a:xfrm>
          <a:prstGeom prst="rect">
            <a:avLst/>
          </a:prstGeom>
          <a:noFill/>
        </p:spPr>
        <p:txBody>
          <a:bodyPr wrap="square">
            <a:spAutoFit/>
          </a:bodyPr>
          <a:lstStyle/>
          <a:p>
            <a:pPr>
              <a:lnSpc>
                <a:spcPts val="2426"/>
              </a:lnSpc>
            </a:pPr>
            <a:r>
              <a:rPr lang="en-US" sz="3200" b="1" dirty="0">
                <a:solidFill>
                  <a:srgbClr val="01003B"/>
                </a:solidFill>
                <a:latin typeface="IBM Plex Sans Bold"/>
              </a:rPr>
              <a:t>Project Introduction</a:t>
            </a:r>
          </a:p>
        </p:txBody>
      </p:sp>
      <p:sp>
        <p:nvSpPr>
          <p:cNvPr id="8" name="TextBox 7">
            <a:extLst>
              <a:ext uri="{FF2B5EF4-FFF2-40B4-BE49-F238E27FC236}">
                <a16:creationId xmlns:a16="http://schemas.microsoft.com/office/drawing/2014/main" xmlns="" id="{FBF6E65B-59A9-4A57-A661-97DE9450956E}"/>
              </a:ext>
            </a:extLst>
          </p:cNvPr>
          <p:cNvSpPr txBox="1"/>
          <p:nvPr/>
        </p:nvSpPr>
        <p:spPr>
          <a:xfrm>
            <a:off x="1073427" y="1720840"/>
            <a:ext cx="6096000"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Innovative hardware-based project.</a:t>
            </a:r>
          </a:p>
          <a:p>
            <a:pPr marL="285750" indent="-285750">
              <a:buFont typeface="Arial" panose="020B0604020202020204" pitchFamily="34" charset="0"/>
              <a:buChar char="•"/>
            </a:pPr>
            <a:r>
              <a:rPr lang="en-US" dirty="0">
                <a:solidFill>
                  <a:srgbClr val="002060"/>
                </a:solidFill>
              </a:rPr>
              <a:t>Uses advanced technologies to assist visually impaired individuals. </a:t>
            </a:r>
          </a:p>
          <a:p>
            <a:pPr marL="285750" indent="-285750">
              <a:buFont typeface="Arial" panose="020B0604020202020204" pitchFamily="34" charset="0"/>
              <a:buChar char="•"/>
            </a:pPr>
            <a:r>
              <a:rPr lang="en-US" dirty="0">
                <a:solidFill>
                  <a:srgbClr val="002060"/>
                </a:solidFill>
              </a:rPr>
              <a:t>Combines object recognition through machine learning, GPS, GSM, and speech feedback.</a:t>
            </a:r>
          </a:p>
          <a:p>
            <a:pPr marL="285750" indent="-285750">
              <a:buFont typeface="Arial" panose="020B0604020202020204" pitchFamily="34" charset="0"/>
              <a:buChar char="•"/>
            </a:pPr>
            <a:r>
              <a:rPr lang="en-US" dirty="0">
                <a:solidFill>
                  <a:srgbClr val="002060"/>
                </a:solidFill>
              </a:rPr>
              <a:t>BlindAssist aims to empower those with visual impairments, enhancing their independence and quality of life by helping users navigate their surroundings more independently.</a:t>
            </a:r>
          </a:p>
          <a:p>
            <a:pPr marL="285750" indent="-285750">
              <a:buFont typeface="Arial" panose="020B0604020202020204" pitchFamily="34" charset="0"/>
              <a:buChar char="•"/>
            </a:pPr>
            <a:r>
              <a:rPr lang="en-US" dirty="0">
                <a:solidFill>
                  <a:srgbClr val="002060"/>
                </a:solidFill>
              </a:rPr>
              <a:t>Uses advanced technologies for real-time </a:t>
            </a:r>
            <a:r>
              <a:rPr lang="en-US" dirty="0" smtClean="0">
                <a:solidFill>
                  <a:srgbClr val="002060"/>
                </a:solidFill>
              </a:rPr>
              <a:t>assistance.</a:t>
            </a: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Provides auditory feedback for users.</a:t>
            </a:r>
          </a:p>
          <a:p>
            <a:pPr marL="285750" indent="-285750">
              <a:buFont typeface="Arial" panose="020B0604020202020204" pitchFamily="34" charset="0"/>
              <a:buChar char="•"/>
            </a:pPr>
            <a:endParaRPr lang="x-none" dirty="0">
              <a:solidFill>
                <a:srgbClr val="002060"/>
              </a:solidFill>
            </a:endParaRPr>
          </a:p>
          <a:p>
            <a:pPr>
              <a:buFont typeface="Arial" panose="020B0604020202020204" pitchFamily="34" charset="0"/>
              <a:buChar char="•"/>
            </a:pPr>
            <a:endParaRPr lang="en-US" dirty="0">
              <a:solidFill>
                <a:srgbClr val="002060"/>
              </a:solidFill>
            </a:endParaRPr>
          </a:p>
          <a:p>
            <a:endParaRPr lang="en-US" dirty="0">
              <a:solidFill>
                <a:srgbClr val="002060"/>
              </a:solidFill>
            </a:endParaRPr>
          </a:p>
        </p:txBody>
      </p:sp>
      <p:sp>
        <p:nvSpPr>
          <p:cNvPr id="9" name="Slide Number Placeholder 8">
            <a:extLst>
              <a:ext uri="{FF2B5EF4-FFF2-40B4-BE49-F238E27FC236}">
                <a16:creationId xmlns:a16="http://schemas.microsoft.com/office/drawing/2014/main" xmlns="" id="{DA1B2F24-B2DF-456D-BC7E-205AE0A053B5}"/>
              </a:ext>
            </a:extLst>
          </p:cNvPr>
          <p:cNvSpPr>
            <a:spLocks noGrp="1"/>
          </p:cNvSpPr>
          <p:nvPr>
            <p:ph type="sldNum" sz="quarter" idx="12"/>
          </p:nvPr>
        </p:nvSpPr>
        <p:spPr/>
        <p:txBody>
          <a:bodyPr/>
          <a:lstStyle/>
          <a:p>
            <a:fld id="{02B86947-9B44-4667-86E5-2B8239B103A6}" type="slidenum">
              <a:rPr lang="x-none" smtClean="0"/>
              <a:t>2</a:t>
            </a:fld>
            <a:endParaRPr lang="x-none"/>
          </a:p>
        </p:txBody>
      </p:sp>
      <p:pic>
        <p:nvPicPr>
          <p:cNvPr id="17" name="Picture 16">
            <a:extLst>
              <a:ext uri="{FF2B5EF4-FFF2-40B4-BE49-F238E27FC236}">
                <a16:creationId xmlns:a16="http://schemas.microsoft.com/office/drawing/2014/main" xmlns="" id="{313E9FEA-939E-45EC-BE96-9EB78B09D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624" y="-18288"/>
            <a:ext cx="5143500" cy="6583680"/>
          </a:xfrm>
          <a:prstGeom prst="rect">
            <a:avLst/>
          </a:prstGeom>
        </p:spPr>
      </p:pic>
    </p:spTree>
    <p:extLst>
      <p:ext uri="{BB962C8B-B14F-4D97-AF65-F5344CB8AC3E}">
        <p14:creationId xmlns:p14="http://schemas.microsoft.com/office/powerpoint/2010/main" val="223611113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017C9B16-7990-43DE-B831-E24BAF7BBF3E}"/>
              </a:ext>
            </a:extLst>
          </p:cNvPr>
          <p:cNvSpPr txBox="1"/>
          <p:nvPr/>
        </p:nvSpPr>
        <p:spPr>
          <a:xfrm>
            <a:off x="1067318" y="985490"/>
            <a:ext cx="6096000" cy="584775"/>
          </a:xfrm>
          <a:prstGeom prst="rect">
            <a:avLst/>
          </a:prstGeom>
          <a:noFill/>
        </p:spPr>
        <p:txBody>
          <a:bodyPr wrap="square">
            <a:spAutoFit/>
          </a:bodyPr>
          <a:lstStyle>
            <a:defPPr>
              <a:defRPr lang="en-US"/>
            </a:defPPr>
            <a:lvl1pPr>
              <a:defRPr sz="3200">
                <a:solidFill>
                  <a:srgbClr val="01003B"/>
                </a:solidFill>
                <a:latin typeface="IBM Plex Sans Bold"/>
              </a:defRPr>
            </a:lvl1pPr>
          </a:lstStyle>
          <a:p>
            <a:r>
              <a:rPr lang="en-US" b="1" dirty="0"/>
              <a:t>Problem Definition</a:t>
            </a:r>
          </a:p>
        </p:txBody>
      </p:sp>
      <p:sp>
        <p:nvSpPr>
          <p:cNvPr id="10" name="Slide Number Placeholder 9">
            <a:extLst>
              <a:ext uri="{FF2B5EF4-FFF2-40B4-BE49-F238E27FC236}">
                <a16:creationId xmlns:a16="http://schemas.microsoft.com/office/drawing/2014/main" xmlns="" id="{8F5EB7FC-DAC7-45BB-A6EB-04B84187CC47}"/>
              </a:ext>
            </a:extLst>
          </p:cNvPr>
          <p:cNvSpPr>
            <a:spLocks noGrp="1"/>
          </p:cNvSpPr>
          <p:nvPr>
            <p:ph type="sldNum" sz="quarter" idx="12"/>
          </p:nvPr>
        </p:nvSpPr>
        <p:spPr/>
        <p:txBody>
          <a:bodyPr/>
          <a:lstStyle/>
          <a:p>
            <a:fld id="{02B86947-9B44-4667-86E5-2B8239B103A6}" type="slidenum">
              <a:rPr lang="x-none" smtClean="0"/>
              <a:t>3</a:t>
            </a:fld>
            <a:endParaRPr lang="x-none"/>
          </a:p>
        </p:txBody>
      </p:sp>
      <p:pic>
        <p:nvPicPr>
          <p:cNvPr id="11" name="Picture 10">
            <a:extLst>
              <a:ext uri="{FF2B5EF4-FFF2-40B4-BE49-F238E27FC236}">
                <a16:creationId xmlns:a16="http://schemas.microsoft.com/office/drawing/2014/main" xmlns="" id="{A7D3B52F-8D40-4DAB-A2F2-DA760439E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8" y="3999821"/>
            <a:ext cx="2050187" cy="2400979"/>
          </a:xfrm>
          <a:prstGeom prst="rect">
            <a:avLst/>
          </a:prstGeom>
        </p:spPr>
      </p:pic>
      <p:sp>
        <p:nvSpPr>
          <p:cNvPr id="2" name="Rectangle 1">
            <a:extLst>
              <a:ext uri="{FF2B5EF4-FFF2-40B4-BE49-F238E27FC236}">
                <a16:creationId xmlns:a16="http://schemas.microsoft.com/office/drawing/2014/main" xmlns="" id="{DF514916-BA4C-44AE-9174-AC2975F2BEBC}"/>
              </a:ext>
            </a:extLst>
          </p:cNvPr>
          <p:cNvSpPr>
            <a:spLocks noChangeArrowheads="1"/>
          </p:cNvSpPr>
          <p:nvPr/>
        </p:nvSpPr>
        <p:spPr bwMode="auto">
          <a:xfrm>
            <a:off x="1200468" y="1907880"/>
            <a:ext cx="792396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x-none" altLang="x-none" sz="1800" b="0" i="0" u="none" strike="noStrike" cap="none" normalizeH="0" baseline="0" dirty="0">
              <a:ln>
                <a:noFill/>
              </a:ln>
              <a:solidFill>
                <a:srgbClr val="002060"/>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x-none" altLang="x-none" sz="1800" b="0" i="0" u="none" strike="noStrike" cap="none" normalizeH="0" baseline="0" dirty="0">
                <a:ln>
                  <a:noFill/>
                </a:ln>
                <a:solidFill>
                  <a:srgbClr val="002060"/>
                </a:solidFill>
                <a:effectLst/>
                <a:latin typeface="Arial" panose="020B0604020202020204" pitchFamily="34" charset="0"/>
              </a:rPr>
              <a:t>Over 284 million globally affected by </a:t>
            </a:r>
            <a:r>
              <a:rPr kumimoji="0" lang="x-none" altLang="x-none" sz="1800" b="1" i="0" u="none" strike="noStrike" cap="none" normalizeH="0" baseline="0" dirty="0">
                <a:ln>
                  <a:noFill/>
                </a:ln>
                <a:solidFill>
                  <a:srgbClr val="002060"/>
                </a:solidFill>
                <a:effectLst/>
                <a:latin typeface="Arial" panose="020B0604020202020204" pitchFamily="34" charset="0"/>
              </a:rPr>
              <a:t>visual impairments</a:t>
            </a:r>
            <a:r>
              <a:rPr kumimoji="0" lang="x-none" altLang="x-none" sz="1800" b="0" i="0" u="none" strike="noStrike" cap="none" normalizeH="0" baseline="0" dirty="0">
                <a:ln>
                  <a:noFill/>
                </a:ln>
                <a:solidFill>
                  <a:srgbClr val="002060"/>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x-none" altLang="x-none" sz="1800" b="0" i="0" u="none" strike="noStrike" cap="none" normalizeH="0" baseline="0" dirty="0">
                <a:ln>
                  <a:noFill/>
                </a:ln>
                <a:solidFill>
                  <a:srgbClr val="002060"/>
                </a:solidFill>
                <a:effectLst/>
                <a:latin typeface="Arial" panose="020B0604020202020204" pitchFamily="34" charset="0"/>
              </a:rPr>
              <a:t>Existing assistive technologies lack real-time assistance.</a:t>
            </a:r>
          </a:p>
          <a:p>
            <a:pPr marL="285750" indent="-285750" defTabSz="914400" eaLnBrk="0" fontAlgn="base" hangingPunct="0">
              <a:spcBef>
                <a:spcPct val="0"/>
              </a:spcBef>
              <a:spcAft>
                <a:spcPct val="0"/>
              </a:spcAft>
              <a:buFont typeface="Arial" panose="020B0604020202020204" pitchFamily="34" charset="0"/>
              <a:buChar char="•"/>
            </a:pPr>
            <a:r>
              <a:rPr kumimoji="0" lang="x-none" altLang="x-none" sz="1800" b="0" i="0" u="none" strike="noStrike" cap="none" normalizeH="0" baseline="0" dirty="0">
                <a:ln>
                  <a:noFill/>
                </a:ln>
                <a:solidFill>
                  <a:srgbClr val="002060"/>
                </a:solidFill>
                <a:effectLst/>
                <a:latin typeface="Arial" panose="020B0604020202020204" pitchFamily="34" charset="0"/>
              </a:rPr>
              <a:t>Vulnerable users due to limited functionalities</a:t>
            </a:r>
            <a:r>
              <a:rPr kumimoji="0" lang="en-US" altLang="x-none" sz="1800" b="0" i="0" u="none" strike="noStrike" cap="none" normalizeH="0" baseline="0" dirty="0">
                <a:ln>
                  <a:noFill/>
                </a:ln>
                <a:solidFill>
                  <a:srgbClr val="002060"/>
                </a:solidFill>
                <a:effectLst/>
                <a:latin typeface="Arial" panose="020B0604020202020204" pitchFamily="34" charset="0"/>
              </a:rPr>
              <a:t> i.e.</a:t>
            </a:r>
            <a:r>
              <a:rPr lang="en-US" b="1" dirty="0">
                <a:solidFill>
                  <a:srgbClr val="002060"/>
                </a:solidFill>
              </a:rPr>
              <a:t> mobility challenges</a:t>
            </a:r>
            <a:endParaRPr kumimoji="0" lang="x-none" altLang="x-none" sz="1800" b="0" i="0" u="none" strike="noStrike" cap="none" normalizeH="0" baseline="0" dirty="0">
              <a:ln>
                <a:noFill/>
              </a:ln>
              <a:solidFill>
                <a:srgbClr val="002060"/>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x-none" altLang="x-none" sz="1800" b="0" i="0" u="none" strike="noStrike" cap="none" normalizeH="0" baseline="0" dirty="0">
                <a:ln>
                  <a:noFill/>
                </a:ln>
                <a:solidFill>
                  <a:srgbClr val="002060"/>
                </a:solidFill>
                <a:effectLst/>
                <a:latin typeface="Arial" panose="020B0604020202020204" pitchFamily="34" charset="0"/>
              </a:rPr>
              <a:t>BlindAssist integrates advanced technologies for better navigation.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x-none" altLang="x-none" sz="1800" b="0" i="0" u="none" strike="noStrike" cap="none" normalizeH="0" baseline="0" dirty="0">
                <a:ln>
                  <a:noFill/>
                </a:ln>
                <a:solidFill>
                  <a:srgbClr val="002060"/>
                </a:solidFill>
                <a:effectLst/>
                <a:latin typeface="Arial" panose="020B0604020202020204" pitchFamily="34" charset="0"/>
              </a:rPr>
              <a:t>Aims to improve accessibility and safety for visually impaired individuals. </a:t>
            </a:r>
          </a:p>
        </p:txBody>
      </p:sp>
    </p:spTree>
    <p:extLst>
      <p:ext uri="{BB962C8B-B14F-4D97-AF65-F5344CB8AC3E}">
        <p14:creationId xmlns:p14="http://schemas.microsoft.com/office/powerpoint/2010/main" val="245831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077" name="Picture 5" descr="Simple Object Detection in 3 lines of Code (OpenCV/Python) |  machinelearning1">
            <a:extLst>
              <a:ext uri="{FF2B5EF4-FFF2-40B4-BE49-F238E27FC236}">
                <a16:creationId xmlns:a16="http://schemas.microsoft.com/office/drawing/2014/main" xmlns="" id="{6930B230-FF9C-4310-A2B4-8E35A5D68D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9653" y="3996420"/>
            <a:ext cx="2594173" cy="19575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385C8318-7834-4C3F-9B9F-DAFA79832331}"/>
              </a:ext>
            </a:extLst>
          </p:cNvPr>
          <p:cNvSpPr txBox="1"/>
          <p:nvPr/>
        </p:nvSpPr>
        <p:spPr>
          <a:xfrm>
            <a:off x="1248396" y="2111565"/>
            <a:ext cx="6096000" cy="2585323"/>
          </a:xfrm>
          <a:prstGeom prst="rect">
            <a:avLst/>
          </a:prstGeom>
          <a:noFill/>
        </p:spPr>
        <p:txBody>
          <a:bodyPr wrap="square">
            <a:spAutoFit/>
          </a:bodyPr>
          <a:lstStyle/>
          <a:p>
            <a:pPr marL="342900" indent="-342900">
              <a:buFont typeface="+mj-lt"/>
              <a:buAutoNum type="arabicPeriod"/>
            </a:pPr>
            <a:r>
              <a:rPr lang="x-none" dirty="0">
                <a:solidFill>
                  <a:srgbClr val="002060"/>
                </a:solidFill>
              </a:rPr>
              <a:t>Develop an integrated assistive device that combines object recognition, GPS navigation, and speech feedback for visually impaired users.</a:t>
            </a:r>
          </a:p>
          <a:p>
            <a:pPr marL="342900" indent="-342900">
              <a:buFont typeface="+mj-lt"/>
              <a:buAutoNum type="arabicPeriod"/>
            </a:pPr>
            <a:r>
              <a:rPr lang="x-none" dirty="0">
                <a:solidFill>
                  <a:srgbClr val="002060"/>
                </a:solidFill>
              </a:rPr>
              <a:t>Utilize machine learning algorithms to enhance the accuracy and reliability of object recognition in </a:t>
            </a:r>
            <a:r>
              <a:rPr lang="en-US" dirty="0">
                <a:solidFill>
                  <a:srgbClr val="002060"/>
                </a:solidFill>
              </a:rPr>
              <a:t>the</a:t>
            </a:r>
            <a:r>
              <a:rPr lang="x-none" dirty="0">
                <a:solidFill>
                  <a:srgbClr val="002060"/>
                </a:solidFill>
              </a:rPr>
              <a:t> environment.</a:t>
            </a:r>
          </a:p>
          <a:p>
            <a:pPr marL="342900" indent="-342900">
              <a:buFont typeface="+mj-lt"/>
              <a:buAutoNum type="arabicPeriod"/>
            </a:pPr>
            <a:r>
              <a:rPr lang="en-US" dirty="0">
                <a:solidFill>
                  <a:srgbClr val="002060"/>
                </a:solidFill>
              </a:rPr>
              <a:t>Provide </a:t>
            </a:r>
            <a:r>
              <a:rPr lang="x-none" dirty="0">
                <a:solidFill>
                  <a:srgbClr val="002060"/>
                </a:solidFill>
              </a:rPr>
              <a:t>real-time auditory feedback to assist users in navigating their surroundings.</a:t>
            </a:r>
          </a:p>
          <a:p>
            <a:pPr marL="342900" indent="-342900">
              <a:buFont typeface="+mj-lt"/>
              <a:buAutoNum type="arabicPeriod"/>
            </a:pPr>
            <a:r>
              <a:rPr lang="x-none" altLang="x-none" dirty="0">
                <a:solidFill>
                  <a:srgbClr val="002060"/>
                </a:solidFill>
              </a:rPr>
              <a:t>Improve user safety and independence through innovative features. </a:t>
            </a:r>
          </a:p>
        </p:txBody>
      </p:sp>
      <p:sp>
        <p:nvSpPr>
          <p:cNvPr id="7" name="TextBox 6">
            <a:extLst>
              <a:ext uri="{FF2B5EF4-FFF2-40B4-BE49-F238E27FC236}">
                <a16:creationId xmlns:a16="http://schemas.microsoft.com/office/drawing/2014/main" xmlns="" id="{682A0F42-D8EE-48F8-84BB-6E2F30079327}"/>
              </a:ext>
            </a:extLst>
          </p:cNvPr>
          <p:cNvSpPr txBox="1"/>
          <p:nvPr/>
        </p:nvSpPr>
        <p:spPr>
          <a:xfrm>
            <a:off x="1066801" y="868879"/>
            <a:ext cx="6102626" cy="584775"/>
          </a:xfrm>
          <a:prstGeom prst="rect">
            <a:avLst/>
          </a:prstGeom>
          <a:noFill/>
        </p:spPr>
        <p:txBody>
          <a:bodyPr wrap="square">
            <a:spAutoFit/>
          </a:bodyPr>
          <a:lstStyle/>
          <a:p>
            <a:r>
              <a:rPr lang="x-none" sz="3200" b="1" dirty="0">
                <a:solidFill>
                  <a:srgbClr val="01003B"/>
                </a:solidFill>
                <a:latin typeface="IBM Plex Sans Bold"/>
              </a:rPr>
              <a:t>Project Objectives</a:t>
            </a:r>
          </a:p>
        </p:txBody>
      </p:sp>
      <p:sp>
        <p:nvSpPr>
          <p:cNvPr id="8" name="Slide Number Placeholder 7">
            <a:extLst>
              <a:ext uri="{FF2B5EF4-FFF2-40B4-BE49-F238E27FC236}">
                <a16:creationId xmlns:a16="http://schemas.microsoft.com/office/drawing/2014/main" xmlns="" id="{4C33CCA8-E88A-46F2-BA97-72BF1962C482}"/>
              </a:ext>
            </a:extLst>
          </p:cNvPr>
          <p:cNvSpPr>
            <a:spLocks noGrp="1"/>
          </p:cNvSpPr>
          <p:nvPr>
            <p:ph type="sldNum" sz="quarter" idx="12"/>
          </p:nvPr>
        </p:nvSpPr>
        <p:spPr/>
        <p:txBody>
          <a:bodyPr/>
          <a:lstStyle/>
          <a:p>
            <a:fld id="{02B86947-9B44-4667-86E5-2B8239B103A6}" type="slidenum">
              <a:rPr lang="x-none" smtClean="0"/>
              <a:t>4</a:t>
            </a:fld>
            <a:endParaRPr lang="x-none"/>
          </a:p>
        </p:txBody>
      </p:sp>
      <p:pic>
        <p:nvPicPr>
          <p:cNvPr id="3079" name="Picture 7" descr="Image">
            <a:extLst>
              <a:ext uri="{FF2B5EF4-FFF2-40B4-BE49-F238E27FC236}">
                <a16:creationId xmlns:a16="http://schemas.microsoft.com/office/drawing/2014/main" xmlns="" id="{11AA53A0-9303-4516-802E-E6DFEC5BCF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8799" y="1730968"/>
            <a:ext cx="2895883" cy="22654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a:extLst>
              <a:ext uri="{FF2B5EF4-FFF2-40B4-BE49-F238E27FC236}">
                <a16:creationId xmlns:a16="http://schemas.microsoft.com/office/drawing/2014/main" xmlns="" id="{F05CFCD7-43AC-4B47-BED0-55C304797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5355" y="274320"/>
            <a:ext cx="3516833" cy="183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68770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91FF97A-8E94-4210-B610-FD063B6B3C8A}"/>
              </a:ext>
            </a:extLst>
          </p:cNvPr>
          <p:cNvSpPr txBox="1"/>
          <p:nvPr/>
        </p:nvSpPr>
        <p:spPr>
          <a:xfrm>
            <a:off x="935936" y="2108584"/>
            <a:ext cx="6096000" cy="2585323"/>
          </a:xfrm>
          <a:prstGeom prst="rect">
            <a:avLst/>
          </a:prstGeom>
          <a:noFill/>
        </p:spPr>
        <p:txBody>
          <a:bodyPr wrap="square">
            <a:spAutoFit/>
          </a:bodyPr>
          <a:lstStyle/>
          <a:p>
            <a:pPr marL="285750" indent="-285750">
              <a:buFont typeface="Arial" panose="020B0604020202020204" pitchFamily="34" charset="0"/>
              <a:buChar char="•"/>
            </a:pPr>
            <a:r>
              <a:rPr lang="x-none" dirty="0">
                <a:solidFill>
                  <a:srgbClr val="002060"/>
                </a:solidFill>
              </a:rPr>
              <a:t>Implement GPS tracking for real-time location determination.</a:t>
            </a:r>
          </a:p>
          <a:p>
            <a:pPr marL="285750" indent="-285750">
              <a:buFont typeface="Arial" panose="020B0604020202020204" pitchFamily="34" charset="0"/>
              <a:buChar char="•"/>
            </a:pPr>
            <a:r>
              <a:rPr lang="x-none" dirty="0">
                <a:solidFill>
                  <a:srgbClr val="002060"/>
                </a:solidFill>
              </a:rPr>
              <a:t>Develop a speech feedback system for clear user information.</a:t>
            </a:r>
          </a:p>
          <a:p>
            <a:pPr marL="285750" indent="-285750">
              <a:buFont typeface="Arial" panose="020B0604020202020204" pitchFamily="34" charset="0"/>
              <a:buChar char="•"/>
            </a:pPr>
            <a:r>
              <a:rPr lang="x-none" dirty="0">
                <a:solidFill>
                  <a:srgbClr val="002060"/>
                </a:solidFill>
              </a:rPr>
              <a:t>Include an emergency button for instant location notifications.</a:t>
            </a:r>
          </a:p>
          <a:p>
            <a:pPr marL="285750" indent="-285750">
              <a:buFont typeface="Arial" panose="020B0604020202020204" pitchFamily="34" charset="0"/>
              <a:buChar char="•"/>
            </a:pPr>
            <a:r>
              <a:rPr lang="x-none" dirty="0">
                <a:solidFill>
                  <a:srgbClr val="002060"/>
                </a:solidFill>
              </a:rPr>
              <a:t>Provide comprehensive real-time assistance for navigation and safety.</a:t>
            </a:r>
          </a:p>
          <a:p>
            <a:endParaRPr lang="x-none" dirty="0">
              <a:solidFill>
                <a:srgbClr val="002060"/>
              </a:solidFill>
            </a:endParaRPr>
          </a:p>
        </p:txBody>
      </p:sp>
      <p:sp>
        <p:nvSpPr>
          <p:cNvPr id="4" name="TextBox 3">
            <a:extLst>
              <a:ext uri="{FF2B5EF4-FFF2-40B4-BE49-F238E27FC236}">
                <a16:creationId xmlns:a16="http://schemas.microsoft.com/office/drawing/2014/main" xmlns="" id="{862E913D-35EC-474B-8507-E72C8B2677EA}"/>
              </a:ext>
            </a:extLst>
          </p:cNvPr>
          <p:cNvSpPr txBox="1"/>
          <p:nvPr/>
        </p:nvSpPr>
        <p:spPr>
          <a:xfrm>
            <a:off x="1076739" y="968273"/>
            <a:ext cx="6102626" cy="584775"/>
          </a:xfrm>
          <a:prstGeom prst="rect">
            <a:avLst/>
          </a:prstGeom>
          <a:noFill/>
        </p:spPr>
        <p:txBody>
          <a:bodyPr wrap="square">
            <a:spAutoFit/>
          </a:bodyPr>
          <a:lstStyle/>
          <a:p>
            <a:r>
              <a:rPr lang="x-none" sz="3200" b="1" dirty="0">
                <a:solidFill>
                  <a:srgbClr val="01003B"/>
                </a:solidFill>
                <a:latin typeface="IBM Plex Sans Bold"/>
              </a:rPr>
              <a:t>Project</a:t>
            </a:r>
            <a:r>
              <a:rPr lang="x-none" b="1" dirty="0"/>
              <a:t> </a:t>
            </a:r>
            <a:r>
              <a:rPr lang="x-none" sz="3200" b="1" dirty="0">
                <a:solidFill>
                  <a:srgbClr val="01003B"/>
                </a:solidFill>
                <a:latin typeface="IBM Plex Sans Bold"/>
              </a:rPr>
              <a:t>Scope</a:t>
            </a:r>
          </a:p>
        </p:txBody>
      </p:sp>
      <p:sp>
        <p:nvSpPr>
          <p:cNvPr id="5" name="Slide Number Placeholder 4">
            <a:extLst>
              <a:ext uri="{FF2B5EF4-FFF2-40B4-BE49-F238E27FC236}">
                <a16:creationId xmlns:a16="http://schemas.microsoft.com/office/drawing/2014/main" xmlns="" id="{3AC83E2E-2F34-4431-8EA3-07CA77F07DC8}"/>
              </a:ext>
            </a:extLst>
          </p:cNvPr>
          <p:cNvSpPr>
            <a:spLocks noGrp="1"/>
          </p:cNvSpPr>
          <p:nvPr>
            <p:ph type="sldNum" sz="quarter" idx="12"/>
          </p:nvPr>
        </p:nvSpPr>
        <p:spPr/>
        <p:txBody>
          <a:bodyPr/>
          <a:lstStyle/>
          <a:p>
            <a:fld id="{02B86947-9B44-4667-86E5-2B8239B103A6}" type="slidenum">
              <a:rPr lang="x-none" smtClean="0"/>
              <a:t>5</a:t>
            </a:fld>
            <a:endParaRPr lang="x-none"/>
          </a:p>
        </p:txBody>
      </p:sp>
      <p:pic>
        <p:nvPicPr>
          <p:cNvPr id="1028" name="Picture 4" descr="Image">
            <a:extLst>
              <a:ext uri="{FF2B5EF4-FFF2-40B4-BE49-F238E27FC236}">
                <a16:creationId xmlns:a16="http://schemas.microsoft.com/office/drawing/2014/main" xmlns="" id="{7A2AB148-2375-4E41-B129-E5B16F696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9365" y="601243"/>
            <a:ext cx="486727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25698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B86947-9B44-4667-86E5-2B8239B103A6}" type="slidenum">
              <a:rPr lang="x-none" smtClean="0"/>
              <a:t>6</a:t>
            </a:fld>
            <a:endParaRPr lang="x-none"/>
          </a:p>
        </p:txBody>
      </p:sp>
      <p:graphicFrame>
        <p:nvGraphicFramePr>
          <p:cNvPr id="3" name="Table 2"/>
          <p:cNvGraphicFramePr>
            <a:graphicFrameLocks noGrp="1"/>
          </p:cNvGraphicFramePr>
          <p:nvPr>
            <p:extLst>
              <p:ext uri="{D42A27DB-BD31-4B8C-83A1-F6EECF244321}">
                <p14:modId xmlns:p14="http://schemas.microsoft.com/office/powerpoint/2010/main" val="3861635662"/>
              </p:ext>
            </p:extLst>
          </p:nvPr>
        </p:nvGraphicFramePr>
        <p:xfrm>
          <a:off x="703390" y="1184136"/>
          <a:ext cx="10689335" cy="5399544"/>
        </p:xfrm>
        <a:graphic>
          <a:graphicData uri="http://schemas.openxmlformats.org/drawingml/2006/table">
            <a:tbl>
              <a:tblPr firstRow="1" firstCol="1" lastRow="1" lastCol="1" bandRow="1" bandCol="1">
                <a:tableStyleId>{17292A2E-F333-43FB-9621-5CBBE7FDCDCB}</a:tableStyleId>
              </a:tblPr>
              <a:tblGrid>
                <a:gridCol w="2912163"/>
                <a:gridCol w="2672619"/>
                <a:gridCol w="1730413"/>
                <a:gridCol w="1747525"/>
                <a:gridCol w="1626615"/>
              </a:tblGrid>
              <a:tr h="440212">
                <a:tc>
                  <a:txBody>
                    <a:bodyPr/>
                    <a:lstStyle/>
                    <a:p>
                      <a:pPr marL="118745" marR="0">
                        <a:spcBef>
                          <a:spcPts val="230"/>
                        </a:spcBef>
                        <a:spcAft>
                          <a:spcPts val="0"/>
                        </a:spcAft>
                      </a:pPr>
                      <a:r>
                        <a:rPr lang="en-US" sz="1200" spc="-10" dirty="0">
                          <a:effectLst/>
                        </a:rPr>
                        <a:t>Feature/Functionality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695" marR="0">
                        <a:spcBef>
                          <a:spcPts val="230"/>
                        </a:spcBef>
                        <a:spcAft>
                          <a:spcPts val="0"/>
                        </a:spcAft>
                      </a:pPr>
                      <a:r>
                        <a:rPr lang="en-US" sz="1200" spc="-10">
                          <a:effectLst/>
                        </a:rPr>
                        <a:t>BlindAssist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415" marR="0" algn="ctr">
                        <a:lnSpc>
                          <a:spcPts val="1365"/>
                        </a:lnSpc>
                        <a:spcBef>
                          <a:spcPts val="230"/>
                        </a:spcBef>
                        <a:spcAft>
                          <a:spcPts val="0"/>
                        </a:spcAft>
                      </a:pPr>
                      <a:r>
                        <a:rPr lang="en-US" sz="1200" spc="-10" dirty="0" err="1" smtClean="0">
                          <a:effectLst/>
                        </a:rPr>
                        <a:t>NavBelt</a:t>
                      </a:r>
                      <a:endParaRPr lang="en-US" sz="1200" dirty="0">
                        <a:effectLst/>
                      </a:endParaRPr>
                    </a:p>
                  </a:txBody>
                  <a:tcPr marL="0" marR="0" marT="0" marB="0"/>
                </a:tc>
                <a:tc>
                  <a:txBody>
                    <a:bodyPr/>
                    <a:lstStyle/>
                    <a:p>
                      <a:pPr marL="99695" marR="0" algn="ctr">
                        <a:spcBef>
                          <a:spcPts val="230"/>
                        </a:spcBef>
                        <a:spcAft>
                          <a:spcPts val="0"/>
                        </a:spcAft>
                      </a:pPr>
                      <a:r>
                        <a:rPr lang="en-US" sz="1200" dirty="0" err="1" smtClean="0">
                          <a:effectLst/>
                        </a:rPr>
                        <a:t>iCane</a:t>
                      </a:r>
                      <a:r>
                        <a:rPr lang="en-US" sz="1200" spc="-15" dirty="0" smtClean="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695" marR="0" algn="ctr">
                        <a:spcBef>
                          <a:spcPts val="230"/>
                        </a:spcBef>
                        <a:spcAft>
                          <a:spcPts val="0"/>
                        </a:spcAft>
                      </a:pPr>
                      <a:r>
                        <a:rPr lang="en-US" sz="1200" dirty="0">
                          <a:effectLst/>
                        </a:rPr>
                        <a:t>Seeing</a:t>
                      </a:r>
                      <a:r>
                        <a:rPr lang="en-US" sz="1200" spc="-50" dirty="0">
                          <a:effectLst/>
                        </a:rPr>
                        <a:t> </a:t>
                      </a:r>
                      <a:r>
                        <a:rPr lang="en-US" sz="1200" spc="-25" dirty="0" smtClean="0">
                          <a:effectLst/>
                        </a:rPr>
                        <a:t>AI</a:t>
                      </a:r>
                      <a:endParaRPr lang="en-US" sz="1200" dirty="0">
                        <a:effectLst/>
                      </a:endParaRPr>
                    </a:p>
                  </a:txBody>
                  <a:tcPr marL="0" marR="0" marT="0" marB="0"/>
                </a:tc>
              </a:tr>
              <a:tr h="733403">
                <a:tc>
                  <a:txBody>
                    <a:bodyPr/>
                    <a:lstStyle/>
                    <a:p>
                      <a:pPr marL="109220" marR="0">
                        <a:lnSpc>
                          <a:spcPct val="97000"/>
                        </a:lnSpc>
                        <a:spcBef>
                          <a:spcPts val="255"/>
                        </a:spcBef>
                        <a:spcAft>
                          <a:spcPts val="0"/>
                        </a:spcAft>
                      </a:pPr>
                      <a:r>
                        <a:rPr lang="en-US" sz="1200" spc="-10">
                          <a:effectLst/>
                        </a:rPr>
                        <a:t>Real-time</a:t>
                      </a:r>
                      <a:r>
                        <a:rPr lang="en-US" sz="1200" spc="-15">
                          <a:effectLst/>
                        </a:rPr>
                        <a:t> </a:t>
                      </a:r>
                      <a:r>
                        <a:rPr lang="en-US" sz="1200" spc="-10">
                          <a:effectLst/>
                        </a:rPr>
                        <a:t>Object Detection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88900">
                        <a:lnSpc>
                          <a:spcPct val="97000"/>
                        </a:lnSpc>
                        <a:spcBef>
                          <a:spcPts val="30"/>
                        </a:spcBef>
                        <a:spcAft>
                          <a:spcPts val="0"/>
                        </a:spcAft>
                      </a:pPr>
                      <a:r>
                        <a:rPr lang="en-US" sz="1200" dirty="0">
                          <a:effectLst/>
                        </a:rPr>
                        <a:t>Yes</a:t>
                      </a:r>
                      <a:r>
                        <a:rPr lang="en-US" sz="1200" spc="-75" dirty="0">
                          <a:effectLst/>
                        </a:rPr>
                        <a:t> </a:t>
                      </a:r>
                      <a:r>
                        <a:rPr lang="en-US" sz="1200" dirty="0">
                          <a:effectLst/>
                        </a:rPr>
                        <a:t>(using</a:t>
                      </a:r>
                      <a:r>
                        <a:rPr lang="en-US" sz="1200" spc="-60" dirty="0">
                          <a:effectLst/>
                        </a:rPr>
                        <a:t> </a:t>
                      </a:r>
                      <a:r>
                        <a:rPr lang="en-US" sz="1200" dirty="0">
                          <a:effectLst/>
                        </a:rPr>
                        <a:t>Raspberry Pi Camera)</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5"/>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97000"/>
                        </a:lnSpc>
                        <a:spcBef>
                          <a:spcPts val="30"/>
                        </a:spcBef>
                        <a:spcAft>
                          <a:spcPts val="0"/>
                        </a:spcAft>
                      </a:pPr>
                      <a:r>
                        <a:rPr lang="en-US" sz="1200" spc="-10">
                          <a:effectLst/>
                        </a:rPr>
                        <a:t>Yes</a:t>
                      </a:r>
                      <a:r>
                        <a:rPr lang="en-US" sz="1200" spc="-75">
                          <a:effectLst/>
                        </a:rPr>
                        <a:t> </a:t>
                      </a:r>
                      <a:r>
                        <a:rPr lang="en-US" sz="1200" spc="-10">
                          <a:effectLst/>
                        </a:rPr>
                        <a:t>(using sensors)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113665">
                        <a:lnSpc>
                          <a:spcPct val="100000"/>
                        </a:lnSpc>
                        <a:spcBef>
                          <a:spcPts val="5"/>
                        </a:spcBef>
                        <a:spcAft>
                          <a:spcPts val="0"/>
                        </a:spcAft>
                      </a:pPr>
                      <a:r>
                        <a:rPr lang="en-US" sz="1200">
                          <a:effectLst/>
                        </a:rPr>
                        <a:t>Yes (using </a:t>
                      </a:r>
                      <a:r>
                        <a:rPr lang="en-US" sz="1200" spc="-10">
                          <a:effectLst/>
                        </a:rPr>
                        <a:t>smartphone camera)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611169">
                <a:tc>
                  <a:txBody>
                    <a:bodyPr/>
                    <a:lstStyle/>
                    <a:p>
                      <a:pPr marL="109220" marR="0">
                        <a:spcBef>
                          <a:spcPts val="230"/>
                        </a:spcBef>
                        <a:spcAft>
                          <a:spcPts val="0"/>
                        </a:spcAft>
                      </a:pPr>
                      <a:r>
                        <a:rPr lang="en-US" sz="1200">
                          <a:effectLst/>
                        </a:rPr>
                        <a:t>Obstacle</a:t>
                      </a:r>
                      <a:r>
                        <a:rPr lang="en-US" sz="1200" spc="15">
                          <a:effectLst/>
                        </a:rPr>
                        <a:t> </a:t>
                      </a:r>
                      <a:r>
                        <a:rPr lang="en-US" sz="1200" spc="-10">
                          <a:effectLst/>
                        </a:rPr>
                        <a:t>Detection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97000"/>
                        </a:lnSpc>
                        <a:spcBef>
                          <a:spcPts val="25"/>
                        </a:spcBef>
                        <a:spcAft>
                          <a:spcPts val="0"/>
                        </a:spcAft>
                      </a:pPr>
                      <a:r>
                        <a:rPr lang="en-US" sz="1200" spc="-10">
                          <a:effectLst/>
                        </a:rPr>
                        <a:t>Yes</a:t>
                      </a:r>
                      <a:r>
                        <a:rPr lang="en-US" sz="1200" spc="-65">
                          <a:effectLst/>
                        </a:rPr>
                        <a:t> </a:t>
                      </a:r>
                      <a:r>
                        <a:rPr lang="en-US" sz="1200" spc="-10">
                          <a:effectLst/>
                        </a:rPr>
                        <a:t>(Ultrasonic Sensors)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76835">
                        <a:lnSpc>
                          <a:spcPct val="100000"/>
                        </a:lnSpc>
                        <a:spcBef>
                          <a:spcPts val="5"/>
                        </a:spcBef>
                        <a:spcAft>
                          <a:spcPts val="0"/>
                        </a:spcAft>
                      </a:pPr>
                      <a:r>
                        <a:rPr lang="en-US" sz="1200" spc="-20">
                          <a:effectLst/>
                        </a:rPr>
                        <a:t>Yes (ultrasonic </a:t>
                      </a:r>
                      <a:r>
                        <a:rPr lang="en-US" sz="1200" spc="-10">
                          <a:effectLst/>
                        </a:rPr>
                        <a:t>sensors)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91440">
                        <a:spcBef>
                          <a:spcPts val="5"/>
                        </a:spcBef>
                        <a:spcAft>
                          <a:spcPts val="0"/>
                        </a:spcAft>
                      </a:pPr>
                      <a:r>
                        <a:rPr lang="en-US" sz="1200" spc="-10">
                          <a:effectLst/>
                        </a:rPr>
                        <a:t>Yes</a:t>
                      </a:r>
                      <a:r>
                        <a:rPr lang="en-US" sz="1200" spc="-75">
                          <a:effectLst/>
                        </a:rPr>
                        <a:t> </a:t>
                      </a:r>
                      <a:r>
                        <a:rPr lang="en-US" sz="1200" spc="-10">
                          <a:effectLst/>
                        </a:rPr>
                        <a:t>(infrared </a:t>
                      </a:r>
                      <a:r>
                        <a:rPr lang="en-US" sz="1200" spc="-20">
                          <a:effectLst/>
                        </a:rPr>
                        <a:t>and </a:t>
                      </a:r>
                      <a:r>
                        <a:rPr lang="en-US" sz="1200" spc="-10">
                          <a:effectLst/>
                        </a:rPr>
                        <a:t>ultrasonic sensors)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100000"/>
                        </a:lnSpc>
                        <a:spcBef>
                          <a:spcPts val="5"/>
                        </a:spcBef>
                        <a:spcAft>
                          <a:spcPts val="0"/>
                        </a:spcAft>
                      </a:pPr>
                      <a:r>
                        <a:rPr lang="en-US" sz="1200">
                          <a:effectLst/>
                        </a:rPr>
                        <a:t>Yes (via </a:t>
                      </a:r>
                      <a:r>
                        <a:rPr lang="en-US" sz="1200" spc="-10">
                          <a:effectLst/>
                        </a:rPr>
                        <a:t>object detection)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733403">
                <a:tc>
                  <a:txBody>
                    <a:bodyPr/>
                    <a:lstStyle/>
                    <a:p>
                      <a:pPr marL="109220" marR="0">
                        <a:spcBef>
                          <a:spcPts val="230"/>
                        </a:spcBef>
                        <a:spcAft>
                          <a:spcPts val="0"/>
                        </a:spcAft>
                      </a:pPr>
                      <a:r>
                        <a:rPr lang="en-US" sz="1200">
                          <a:effectLst/>
                        </a:rPr>
                        <a:t>Speech</a:t>
                      </a:r>
                      <a:r>
                        <a:rPr lang="en-US" sz="1200" spc="-15">
                          <a:effectLst/>
                        </a:rPr>
                        <a:t> </a:t>
                      </a:r>
                      <a:r>
                        <a:rPr lang="en-US" sz="1200" spc="-10">
                          <a:effectLst/>
                        </a:rPr>
                        <a:t>Feedback</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97000"/>
                        </a:lnSpc>
                        <a:spcBef>
                          <a:spcPts val="30"/>
                        </a:spcBef>
                        <a:spcAft>
                          <a:spcPts val="0"/>
                        </a:spcAft>
                      </a:pPr>
                      <a:r>
                        <a:rPr lang="en-US" sz="1200" spc="-10" dirty="0">
                          <a:effectLst/>
                        </a:rPr>
                        <a:t>Yes</a:t>
                      </a:r>
                      <a:r>
                        <a:rPr lang="en-US" sz="1200" spc="-65" dirty="0">
                          <a:effectLst/>
                        </a:rPr>
                        <a:t> </a:t>
                      </a:r>
                      <a:r>
                        <a:rPr lang="en-US" sz="1200" spc="-10" dirty="0">
                          <a:effectLst/>
                        </a:rPr>
                        <a:t>(Text-to-Speech Output)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5"/>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144780">
                        <a:lnSpc>
                          <a:spcPct val="97000"/>
                        </a:lnSpc>
                        <a:spcBef>
                          <a:spcPts val="30"/>
                        </a:spcBef>
                        <a:spcAft>
                          <a:spcPts val="0"/>
                        </a:spcAft>
                      </a:pPr>
                      <a:r>
                        <a:rPr lang="en-US" sz="1200" spc="-10">
                          <a:effectLst/>
                        </a:rPr>
                        <a:t>Yes</a:t>
                      </a:r>
                      <a:r>
                        <a:rPr lang="en-US" sz="1200" spc="-75">
                          <a:effectLst/>
                        </a:rPr>
                        <a:t> </a:t>
                      </a:r>
                      <a:r>
                        <a:rPr lang="en-US" sz="1200" spc="-10">
                          <a:effectLst/>
                        </a:rPr>
                        <a:t>(limited phrases)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103505">
                        <a:spcBef>
                          <a:spcPts val="5"/>
                        </a:spcBef>
                        <a:spcAft>
                          <a:spcPts val="0"/>
                        </a:spcAft>
                      </a:pPr>
                      <a:r>
                        <a:rPr lang="en-US" sz="1200" spc="-20">
                          <a:effectLst/>
                        </a:rPr>
                        <a:t>Yes </a:t>
                      </a:r>
                      <a:r>
                        <a:rPr lang="en-US" sz="1200" spc="-10">
                          <a:effectLst/>
                        </a:rPr>
                        <a:t>(integrated with</a:t>
                      </a:r>
                      <a:r>
                        <a:rPr lang="en-US" sz="1200" spc="-90">
                          <a:effectLst/>
                        </a:rPr>
                        <a:t> </a:t>
                      </a:r>
                      <a:r>
                        <a:rPr lang="en-US" sz="1200" spc="-10">
                          <a:effectLst/>
                        </a:rPr>
                        <a:t>mobile </a:t>
                      </a:r>
                      <a:r>
                        <a:rPr lang="en-US" sz="1200" spc="-20">
                          <a:effectLst/>
                        </a:rPr>
                        <a:t>app)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611169">
                <a:tc>
                  <a:txBody>
                    <a:bodyPr/>
                    <a:lstStyle/>
                    <a:p>
                      <a:pPr marL="109220" marR="0">
                        <a:spcBef>
                          <a:spcPts val="230"/>
                        </a:spcBef>
                        <a:spcAft>
                          <a:spcPts val="0"/>
                        </a:spcAft>
                      </a:pPr>
                      <a:r>
                        <a:rPr lang="en-US" sz="1200">
                          <a:effectLst/>
                        </a:rPr>
                        <a:t>Haptic</a:t>
                      </a:r>
                      <a:r>
                        <a:rPr lang="en-US" sz="1200" spc="-30">
                          <a:effectLst/>
                        </a:rPr>
                        <a:t> </a:t>
                      </a:r>
                      <a:r>
                        <a:rPr lang="en-US" sz="1200" spc="-10">
                          <a:effectLst/>
                        </a:rPr>
                        <a:t>Feedback</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97000"/>
                        </a:lnSpc>
                        <a:spcBef>
                          <a:spcPts val="25"/>
                        </a:spcBef>
                        <a:spcAft>
                          <a:spcPts val="0"/>
                        </a:spcAft>
                      </a:pPr>
                      <a:r>
                        <a:rPr lang="en-US" sz="1200">
                          <a:effectLst/>
                        </a:rPr>
                        <a:t>Yes</a:t>
                      </a:r>
                      <a:r>
                        <a:rPr lang="en-US" sz="1200" spc="-35">
                          <a:effectLst/>
                        </a:rPr>
                        <a:t> </a:t>
                      </a:r>
                      <a:r>
                        <a:rPr lang="en-US" sz="1200">
                          <a:effectLst/>
                        </a:rPr>
                        <a:t>(for</a:t>
                      </a:r>
                      <a:r>
                        <a:rPr lang="en-US" sz="1200" spc="-45">
                          <a:effectLst/>
                        </a:rPr>
                        <a:t> </a:t>
                      </a:r>
                      <a:r>
                        <a:rPr lang="en-US" sz="1200">
                          <a:effectLst/>
                        </a:rPr>
                        <a:t>depth </a:t>
                      </a:r>
                      <a:r>
                        <a:rPr lang="en-US" sz="1200" spc="-10">
                          <a:effectLst/>
                        </a:rPr>
                        <a:t>detection)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76835">
                        <a:lnSpc>
                          <a:spcPct val="100000"/>
                        </a:lnSpc>
                        <a:spcBef>
                          <a:spcPts val="5"/>
                        </a:spcBef>
                        <a:spcAft>
                          <a:spcPts val="0"/>
                        </a:spcAft>
                      </a:pPr>
                      <a:r>
                        <a:rPr lang="en-US" sz="1200" spc="-20">
                          <a:effectLst/>
                        </a:rPr>
                        <a:t>Yes </a:t>
                      </a:r>
                      <a:r>
                        <a:rPr lang="en-US" sz="1200" spc="-10">
                          <a:effectLst/>
                        </a:rPr>
                        <a:t>(vibration feedback)</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144780">
                        <a:lnSpc>
                          <a:spcPct val="100000"/>
                        </a:lnSpc>
                        <a:spcBef>
                          <a:spcPts val="5"/>
                        </a:spcBef>
                        <a:spcAft>
                          <a:spcPts val="0"/>
                        </a:spcAft>
                      </a:pPr>
                      <a:r>
                        <a:rPr lang="en-US" sz="1200" spc="-20">
                          <a:effectLst/>
                        </a:rPr>
                        <a:t>Yes </a:t>
                      </a:r>
                      <a:r>
                        <a:rPr lang="en-US" sz="1200" spc="-10">
                          <a:effectLst/>
                        </a:rPr>
                        <a:t>(vibration feedback)</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695" marR="0">
                        <a:spcBef>
                          <a:spcPts val="230"/>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611169">
                <a:tc>
                  <a:txBody>
                    <a:bodyPr/>
                    <a:lstStyle/>
                    <a:p>
                      <a:pPr marL="109220" marR="0">
                        <a:spcBef>
                          <a:spcPts val="230"/>
                        </a:spcBef>
                        <a:spcAft>
                          <a:spcPts val="0"/>
                        </a:spcAft>
                      </a:pPr>
                      <a:r>
                        <a:rPr lang="en-US" sz="1200">
                          <a:effectLst/>
                        </a:rPr>
                        <a:t>GPS</a:t>
                      </a:r>
                      <a:r>
                        <a:rPr lang="en-US" sz="1200" spc="-15">
                          <a:effectLst/>
                        </a:rPr>
                        <a:t> </a:t>
                      </a:r>
                      <a:r>
                        <a:rPr lang="en-US" sz="1200" spc="-10">
                          <a:effectLst/>
                        </a:rPr>
                        <a:t>Tracking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5"/>
                        </a:spcBef>
                        <a:spcAft>
                          <a:spcPts val="0"/>
                        </a:spcAft>
                      </a:pPr>
                      <a:r>
                        <a:rPr lang="en-US" sz="1200">
                          <a:effectLst/>
                        </a:rPr>
                        <a:t>Yes</a:t>
                      </a:r>
                      <a:r>
                        <a:rPr lang="en-US" sz="1200" spc="-5">
                          <a:effectLst/>
                        </a:rPr>
                        <a:t> </a:t>
                      </a:r>
                      <a:r>
                        <a:rPr lang="en-US" sz="1200">
                          <a:effectLst/>
                        </a:rPr>
                        <a:t>(GPS</a:t>
                      </a:r>
                      <a:r>
                        <a:rPr lang="en-US" sz="1200" spc="20">
                          <a:effectLst/>
                        </a:rPr>
                        <a:t> </a:t>
                      </a:r>
                      <a:r>
                        <a:rPr lang="en-US" sz="1200">
                          <a:effectLst/>
                        </a:rPr>
                        <a:t>Neo</a:t>
                      </a:r>
                      <a:r>
                        <a:rPr lang="en-US" sz="1200" spc="-65">
                          <a:effectLst/>
                        </a:rPr>
                        <a:t> </a:t>
                      </a:r>
                      <a:r>
                        <a:rPr lang="en-US" sz="1200" spc="-25">
                          <a:effectLst/>
                        </a:rPr>
                        <a:t>6M)</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5"/>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233045">
                        <a:lnSpc>
                          <a:spcPct val="100000"/>
                        </a:lnSpc>
                        <a:spcBef>
                          <a:spcPts val="5"/>
                        </a:spcBef>
                        <a:spcAft>
                          <a:spcPts val="0"/>
                        </a:spcAft>
                      </a:pPr>
                      <a:r>
                        <a:rPr lang="en-US" sz="1200" spc="-20">
                          <a:effectLst/>
                        </a:rPr>
                        <a:t>Yes </a:t>
                      </a:r>
                      <a:r>
                        <a:rPr lang="en-US" sz="1200" spc="-10">
                          <a:effectLst/>
                        </a:rPr>
                        <a:t>(integrated </a:t>
                      </a:r>
                      <a:r>
                        <a:rPr lang="en-US" sz="1200" spc="-20">
                          <a:effectLst/>
                        </a:rPr>
                        <a:t>GPS)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695" marR="85090">
                        <a:lnSpc>
                          <a:spcPct val="100000"/>
                        </a:lnSpc>
                        <a:spcBef>
                          <a:spcPts val="230"/>
                        </a:spcBef>
                        <a:spcAft>
                          <a:spcPts val="0"/>
                        </a:spcAft>
                      </a:pPr>
                      <a:r>
                        <a:rPr lang="en-US" sz="1200">
                          <a:effectLst/>
                        </a:rPr>
                        <a:t>Yes (using </a:t>
                      </a:r>
                      <a:r>
                        <a:rPr lang="en-US" sz="1200" spc="-10">
                          <a:effectLst/>
                        </a:rPr>
                        <a:t>smartphone </a:t>
                      </a:r>
                      <a:r>
                        <a:rPr lang="en-US" sz="1200" spc="-20">
                          <a:effectLst/>
                        </a:rPr>
                        <a:t>GPS)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383118">
                <a:tc>
                  <a:txBody>
                    <a:bodyPr/>
                    <a:lstStyle/>
                    <a:p>
                      <a:pPr marL="109220" marR="410845">
                        <a:lnSpc>
                          <a:spcPct val="97000"/>
                        </a:lnSpc>
                        <a:spcBef>
                          <a:spcPts val="255"/>
                        </a:spcBef>
                        <a:spcAft>
                          <a:spcPts val="0"/>
                        </a:spcAft>
                      </a:pPr>
                      <a:r>
                        <a:rPr lang="en-US" sz="1200">
                          <a:effectLst/>
                        </a:rPr>
                        <a:t>Emergency</a:t>
                      </a:r>
                      <a:r>
                        <a:rPr lang="en-US" sz="1200" spc="-75">
                          <a:effectLst/>
                        </a:rPr>
                        <a:t> </a:t>
                      </a:r>
                      <a:r>
                        <a:rPr lang="en-US" sz="1200">
                          <a:effectLst/>
                        </a:rPr>
                        <a:t>SMS </a:t>
                      </a:r>
                      <a:r>
                        <a:rPr lang="en-US" sz="1200" spc="-10">
                          <a:effectLst/>
                        </a:rPr>
                        <a:t>Alerts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88900">
                        <a:lnSpc>
                          <a:spcPct val="97000"/>
                        </a:lnSpc>
                        <a:spcBef>
                          <a:spcPts val="30"/>
                        </a:spcBef>
                        <a:spcAft>
                          <a:spcPts val="0"/>
                        </a:spcAft>
                      </a:pPr>
                      <a:r>
                        <a:rPr lang="en-US" sz="1200">
                          <a:effectLst/>
                        </a:rPr>
                        <a:t>Yes</a:t>
                      </a:r>
                      <a:r>
                        <a:rPr lang="en-US" sz="1200" spc="-65">
                          <a:effectLst/>
                        </a:rPr>
                        <a:t> </a:t>
                      </a:r>
                      <a:r>
                        <a:rPr lang="en-US" sz="1200">
                          <a:effectLst/>
                        </a:rPr>
                        <a:t>(GSM</a:t>
                      </a:r>
                      <a:r>
                        <a:rPr lang="en-US" sz="1200" spc="-60">
                          <a:effectLst/>
                        </a:rPr>
                        <a:t> </a:t>
                      </a:r>
                      <a:r>
                        <a:rPr lang="en-US" sz="1200">
                          <a:effectLst/>
                        </a:rPr>
                        <a:t>SIM </a:t>
                      </a:r>
                      <a:r>
                        <a:rPr lang="en-US" sz="1200" spc="-10">
                          <a:effectLst/>
                        </a:rPr>
                        <a:t>900A)</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5"/>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5"/>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5"/>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488935">
                <a:tc>
                  <a:txBody>
                    <a:bodyPr/>
                    <a:lstStyle/>
                    <a:p>
                      <a:pPr marL="109220" marR="410845">
                        <a:lnSpc>
                          <a:spcPct val="97000"/>
                        </a:lnSpc>
                        <a:spcBef>
                          <a:spcPts val="250"/>
                        </a:spcBef>
                        <a:spcAft>
                          <a:spcPts val="0"/>
                        </a:spcAft>
                      </a:pPr>
                      <a:r>
                        <a:rPr lang="en-US" sz="1200" spc="-10">
                          <a:effectLst/>
                        </a:rPr>
                        <a:t>Integration</a:t>
                      </a:r>
                      <a:r>
                        <a:rPr lang="en-US" sz="1200" spc="-55">
                          <a:effectLst/>
                        </a:rPr>
                        <a:t> </a:t>
                      </a:r>
                      <a:r>
                        <a:rPr lang="en-US" sz="1200" spc="-10">
                          <a:effectLst/>
                        </a:rPr>
                        <a:t>with </a:t>
                      </a:r>
                      <a:r>
                        <a:rPr lang="en-US" sz="1200">
                          <a:effectLst/>
                        </a:rPr>
                        <a:t>Mobile Devices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spcBef>
                          <a:spcPts val="5"/>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5"/>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97000"/>
                        </a:lnSpc>
                        <a:spcBef>
                          <a:spcPts val="25"/>
                        </a:spcBef>
                        <a:spcAft>
                          <a:spcPts val="0"/>
                        </a:spcAft>
                      </a:pPr>
                      <a:r>
                        <a:rPr lang="en-US" sz="1200">
                          <a:effectLst/>
                        </a:rPr>
                        <a:t>Yes (via </a:t>
                      </a:r>
                      <a:r>
                        <a:rPr lang="en-US" sz="1200" spc="-10">
                          <a:effectLst/>
                        </a:rPr>
                        <a:t>Bluetooth)</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64770">
                        <a:lnSpc>
                          <a:spcPct val="100000"/>
                        </a:lnSpc>
                        <a:spcBef>
                          <a:spcPts val="5"/>
                        </a:spcBef>
                        <a:spcAft>
                          <a:spcPts val="0"/>
                        </a:spcAft>
                      </a:pPr>
                      <a:r>
                        <a:rPr lang="en-US" sz="1200" spc="-20">
                          <a:effectLst/>
                        </a:rPr>
                        <a:t>Yes </a:t>
                      </a:r>
                      <a:r>
                        <a:rPr lang="en-US" sz="1200" spc="-10">
                          <a:effectLst/>
                        </a:rPr>
                        <a:t>(requires smartphone)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786966">
                <a:tc>
                  <a:txBody>
                    <a:bodyPr/>
                    <a:lstStyle/>
                    <a:p>
                      <a:pPr marL="109220" marR="450215">
                        <a:lnSpc>
                          <a:spcPct val="97000"/>
                        </a:lnSpc>
                        <a:spcBef>
                          <a:spcPts val="255"/>
                        </a:spcBef>
                        <a:spcAft>
                          <a:spcPts val="0"/>
                        </a:spcAft>
                      </a:pPr>
                      <a:r>
                        <a:rPr lang="en-US" sz="1200" spc="-10" dirty="0">
                          <a:effectLst/>
                        </a:rPr>
                        <a:t>User-Controlled Activation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ct val="97000"/>
                        </a:lnSpc>
                        <a:spcBef>
                          <a:spcPts val="25"/>
                        </a:spcBef>
                        <a:spcAft>
                          <a:spcPts val="0"/>
                        </a:spcAft>
                      </a:pPr>
                      <a:r>
                        <a:rPr lang="en-US" sz="1200">
                          <a:effectLst/>
                        </a:rPr>
                        <a:t>Yes</a:t>
                      </a:r>
                      <a:r>
                        <a:rPr lang="en-US" sz="1200" spc="-45">
                          <a:effectLst/>
                        </a:rPr>
                        <a:t> </a:t>
                      </a:r>
                      <a:r>
                        <a:rPr lang="en-US" sz="1200">
                          <a:effectLst/>
                        </a:rPr>
                        <a:t>(Push</a:t>
                      </a:r>
                      <a:r>
                        <a:rPr lang="en-US" sz="1200" spc="-25">
                          <a:effectLst/>
                        </a:rPr>
                        <a:t> </a:t>
                      </a:r>
                      <a:r>
                        <a:rPr lang="en-US" sz="1200">
                          <a:effectLst/>
                        </a:rPr>
                        <a:t>buttons</a:t>
                      </a:r>
                      <a:r>
                        <a:rPr lang="en-US" sz="1200" spc="-45">
                          <a:effectLst/>
                        </a:rPr>
                        <a:t> </a:t>
                      </a:r>
                      <a:r>
                        <a:rPr lang="en-US" sz="1200">
                          <a:effectLst/>
                        </a:rPr>
                        <a:t>for </a:t>
                      </a:r>
                      <a:r>
                        <a:rPr lang="en-US" sz="1200" spc="-10">
                          <a:effectLst/>
                        </a:rPr>
                        <a:t>control)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5"/>
                        </a:spcBef>
                        <a:spcAft>
                          <a:spcPts val="0"/>
                        </a:spcAft>
                      </a:pPr>
                      <a:r>
                        <a:rPr lang="en-US" sz="1200" spc="-25">
                          <a:effectLst/>
                        </a:rPr>
                        <a:t>No</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179705">
                        <a:lnSpc>
                          <a:spcPct val="97000"/>
                        </a:lnSpc>
                        <a:spcBef>
                          <a:spcPts val="25"/>
                        </a:spcBef>
                        <a:spcAft>
                          <a:spcPts val="0"/>
                        </a:spcAft>
                      </a:pPr>
                      <a:r>
                        <a:rPr lang="en-US" sz="1200">
                          <a:effectLst/>
                        </a:rPr>
                        <a:t>Yes (voice </a:t>
                      </a:r>
                      <a:r>
                        <a:rPr lang="en-US" sz="1200" spc="-10">
                          <a:effectLst/>
                        </a:rPr>
                        <a:t>commands)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224790">
                        <a:lnSpc>
                          <a:spcPct val="97000"/>
                        </a:lnSpc>
                        <a:spcBef>
                          <a:spcPts val="25"/>
                        </a:spcBef>
                        <a:spcAft>
                          <a:spcPts val="0"/>
                        </a:spcAft>
                      </a:pPr>
                      <a:r>
                        <a:rPr lang="en-US" sz="1200" dirty="0">
                          <a:effectLst/>
                        </a:rPr>
                        <a:t>Yes</a:t>
                      </a:r>
                      <a:r>
                        <a:rPr lang="en-US" sz="1200" spc="-75" dirty="0">
                          <a:effectLst/>
                        </a:rPr>
                        <a:t> </a:t>
                      </a:r>
                      <a:r>
                        <a:rPr lang="en-US" sz="1200" dirty="0">
                          <a:effectLst/>
                        </a:rPr>
                        <a:t>(app- </a:t>
                      </a:r>
                      <a:r>
                        <a:rPr lang="en-US" sz="1200" spc="-10" dirty="0">
                          <a:effectLst/>
                        </a:rPr>
                        <a:t>based</a:t>
                      </a:r>
                      <a:endParaRPr lang="en-US" sz="1200" dirty="0">
                        <a:effectLst/>
                      </a:endParaRPr>
                    </a:p>
                    <a:p>
                      <a:pPr marL="71120" marR="0">
                        <a:lnSpc>
                          <a:spcPts val="1245"/>
                        </a:lnSpc>
                        <a:spcBef>
                          <a:spcPts val="55"/>
                        </a:spcBef>
                        <a:spcAft>
                          <a:spcPts val="0"/>
                        </a:spcAft>
                      </a:pPr>
                      <a:r>
                        <a:rPr lang="en-US" sz="1200" spc="-10" dirty="0">
                          <a:effectLst/>
                        </a:rPr>
                        <a:t>control)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bl>
          </a:graphicData>
        </a:graphic>
      </p:graphicFrame>
      <p:sp>
        <p:nvSpPr>
          <p:cNvPr id="4" name="TextBox 3">
            <a:extLst>
              <a:ext uri="{FF2B5EF4-FFF2-40B4-BE49-F238E27FC236}">
                <a16:creationId xmlns:a16="http://schemas.microsoft.com/office/drawing/2014/main" xmlns="" id="{682A0F42-D8EE-48F8-84BB-6E2F30079327}"/>
              </a:ext>
            </a:extLst>
          </p:cNvPr>
          <p:cNvSpPr txBox="1"/>
          <p:nvPr/>
        </p:nvSpPr>
        <p:spPr>
          <a:xfrm>
            <a:off x="1002793" y="493975"/>
            <a:ext cx="6102626" cy="584775"/>
          </a:xfrm>
          <a:prstGeom prst="rect">
            <a:avLst/>
          </a:prstGeom>
          <a:noFill/>
        </p:spPr>
        <p:txBody>
          <a:bodyPr wrap="square">
            <a:spAutoFit/>
          </a:bodyPr>
          <a:lstStyle/>
          <a:p>
            <a:r>
              <a:rPr lang="en-US" sz="3200" b="1" dirty="0" smtClean="0">
                <a:solidFill>
                  <a:srgbClr val="01003B"/>
                </a:solidFill>
                <a:latin typeface="IBM Plex Sans Bold"/>
              </a:rPr>
              <a:t>Literature Review</a:t>
            </a:r>
            <a:endParaRPr lang="x-none" sz="3200" b="1" dirty="0">
              <a:solidFill>
                <a:srgbClr val="01003B"/>
              </a:solidFill>
              <a:latin typeface="IBM Plex Sans Bold"/>
            </a:endParaRPr>
          </a:p>
        </p:txBody>
      </p:sp>
    </p:spTree>
    <p:extLst>
      <p:ext uri="{BB962C8B-B14F-4D97-AF65-F5344CB8AC3E}">
        <p14:creationId xmlns:p14="http://schemas.microsoft.com/office/powerpoint/2010/main" val="3294484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3DFE329-DB25-40AB-91F2-91672730160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076661" y="2155087"/>
            <a:ext cx="4787347" cy="3627313"/>
          </a:xfrm>
          <a:prstGeom prst="rect">
            <a:avLst/>
          </a:prstGeom>
        </p:spPr>
      </p:pic>
      <p:sp>
        <p:nvSpPr>
          <p:cNvPr id="3" name="TextBox 2">
            <a:extLst>
              <a:ext uri="{FF2B5EF4-FFF2-40B4-BE49-F238E27FC236}">
                <a16:creationId xmlns:a16="http://schemas.microsoft.com/office/drawing/2014/main" xmlns="" id="{B7162A1B-D051-4BF9-878F-E74C422D39C1}"/>
              </a:ext>
            </a:extLst>
          </p:cNvPr>
          <p:cNvSpPr txBox="1"/>
          <p:nvPr/>
        </p:nvSpPr>
        <p:spPr>
          <a:xfrm>
            <a:off x="980661" y="1950076"/>
            <a:ext cx="5977352" cy="4247317"/>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002060"/>
                </a:solidFill>
              </a:rPr>
              <a:t>Ultrasonic Sensors (HCSR04): </a:t>
            </a:r>
            <a:r>
              <a:rPr lang="en-US" dirty="0">
                <a:solidFill>
                  <a:srgbClr val="002060"/>
                </a:solidFill>
              </a:rPr>
              <a:t>Obstacle detection with distance measurement.</a:t>
            </a:r>
          </a:p>
          <a:p>
            <a:pPr marL="285750" indent="-285750">
              <a:buFont typeface="Arial" panose="020B0604020202020204" pitchFamily="34" charset="0"/>
              <a:buChar char="•"/>
            </a:pPr>
            <a:r>
              <a:rPr lang="en-US" b="1" dirty="0">
                <a:solidFill>
                  <a:srgbClr val="002060"/>
                </a:solidFill>
              </a:rPr>
              <a:t>Raspberry Pi 4B: </a:t>
            </a:r>
            <a:r>
              <a:rPr lang="en-US" dirty="0">
                <a:solidFill>
                  <a:srgbClr val="002060"/>
                </a:solidFill>
              </a:rPr>
              <a:t>Main processing unit for real-time data handling.</a:t>
            </a:r>
          </a:p>
          <a:p>
            <a:pPr marL="285750" indent="-285750">
              <a:buFont typeface="Arial" panose="020B0604020202020204" pitchFamily="34" charset="0"/>
              <a:buChar char="•"/>
            </a:pPr>
            <a:r>
              <a:rPr lang="en-US" b="1" dirty="0">
                <a:solidFill>
                  <a:srgbClr val="002060"/>
                </a:solidFill>
              </a:rPr>
              <a:t>Raspberry Pi Camera Module v2: </a:t>
            </a:r>
            <a:r>
              <a:rPr lang="en-US" dirty="0">
                <a:solidFill>
                  <a:srgbClr val="002060"/>
                </a:solidFill>
              </a:rPr>
              <a:t>Image capture for object recognition.</a:t>
            </a:r>
          </a:p>
          <a:p>
            <a:pPr marL="285750" indent="-285750">
              <a:buFont typeface="Arial" panose="020B0604020202020204" pitchFamily="34" charset="0"/>
              <a:buChar char="•"/>
            </a:pPr>
            <a:r>
              <a:rPr lang="en-US" b="1" dirty="0">
                <a:solidFill>
                  <a:srgbClr val="002060"/>
                </a:solidFill>
              </a:rPr>
              <a:t>GPS Module (Neo 6M): </a:t>
            </a:r>
            <a:r>
              <a:rPr lang="en-US" dirty="0">
                <a:solidFill>
                  <a:srgbClr val="002060"/>
                </a:solidFill>
              </a:rPr>
              <a:t>Real-time location tracking. </a:t>
            </a:r>
          </a:p>
          <a:p>
            <a:pPr marL="285750" indent="-285750">
              <a:buFont typeface="Arial" panose="020B0604020202020204" pitchFamily="34" charset="0"/>
              <a:buChar char="•"/>
            </a:pPr>
            <a:r>
              <a:rPr lang="en-US" b="1" dirty="0">
                <a:solidFill>
                  <a:srgbClr val="002060"/>
                </a:solidFill>
              </a:rPr>
              <a:t>GSM Module (SIM 900A): </a:t>
            </a:r>
            <a:r>
              <a:rPr lang="en-US" dirty="0">
                <a:solidFill>
                  <a:srgbClr val="002060"/>
                </a:solidFill>
              </a:rPr>
              <a:t>Emergency SMS alerts.</a:t>
            </a:r>
          </a:p>
          <a:p>
            <a:pPr marL="285750" indent="-285750">
              <a:buFont typeface="Arial" panose="020B0604020202020204" pitchFamily="34" charset="0"/>
              <a:buChar char="•"/>
            </a:pPr>
            <a:r>
              <a:rPr lang="en-US" b="1" dirty="0">
                <a:solidFill>
                  <a:srgbClr val="002060"/>
                </a:solidFill>
              </a:rPr>
              <a:t>TensorFlow Lite: </a:t>
            </a:r>
            <a:r>
              <a:rPr lang="en-US" dirty="0">
                <a:solidFill>
                  <a:srgbClr val="002060"/>
                </a:solidFill>
              </a:rPr>
              <a:t>Machine learning model for object detection.</a:t>
            </a:r>
          </a:p>
          <a:p>
            <a:pPr marL="285750" indent="-285750">
              <a:buFont typeface="Arial" panose="020B0604020202020204" pitchFamily="34" charset="0"/>
              <a:buChar char="•"/>
            </a:pPr>
            <a:r>
              <a:rPr lang="en-US" b="1" dirty="0">
                <a:solidFill>
                  <a:srgbClr val="002060"/>
                </a:solidFill>
              </a:rPr>
              <a:t>OpenCV: </a:t>
            </a:r>
            <a:r>
              <a:rPr lang="en-US" dirty="0">
                <a:solidFill>
                  <a:srgbClr val="002060"/>
                </a:solidFill>
              </a:rPr>
              <a:t>Image processing and computer vision tasks.</a:t>
            </a:r>
          </a:p>
          <a:p>
            <a:pPr marL="285750" indent="-285750">
              <a:buFont typeface="Arial" panose="020B0604020202020204" pitchFamily="34" charset="0"/>
              <a:buChar char="•"/>
            </a:pPr>
            <a:r>
              <a:rPr lang="en-US" b="1" dirty="0">
                <a:solidFill>
                  <a:srgbClr val="002060"/>
                </a:solidFill>
              </a:rPr>
              <a:t>RPi.GPIO: </a:t>
            </a:r>
            <a:r>
              <a:rPr lang="en-US" dirty="0">
                <a:solidFill>
                  <a:srgbClr val="002060"/>
                </a:solidFill>
              </a:rPr>
              <a:t>GPIO pin control for sensor interaction.</a:t>
            </a:r>
          </a:p>
          <a:p>
            <a:pPr marL="285750" indent="-285750">
              <a:buFont typeface="Arial" panose="020B0604020202020204" pitchFamily="34" charset="0"/>
              <a:buChar char="•"/>
            </a:pPr>
            <a:r>
              <a:rPr lang="en-US" b="1" dirty="0">
                <a:solidFill>
                  <a:srgbClr val="002060"/>
                </a:solidFill>
              </a:rPr>
              <a:t>Pyttsx3: </a:t>
            </a:r>
            <a:r>
              <a:rPr lang="en-US" dirty="0">
                <a:solidFill>
                  <a:srgbClr val="002060"/>
                </a:solidFill>
              </a:rPr>
              <a:t>Speech feedback for user interaction.</a:t>
            </a:r>
          </a:p>
          <a:p>
            <a:pPr marL="285750" indent="-285750">
              <a:buFont typeface="Arial" panose="020B0604020202020204" pitchFamily="34" charset="0"/>
              <a:buChar char="•"/>
            </a:pPr>
            <a:r>
              <a:rPr lang="en-US" dirty="0">
                <a:solidFill>
                  <a:srgbClr val="002060"/>
                </a:solidFill>
              </a:rPr>
              <a:t>Raspbian OS, Thonny IDE, Geany IDE.</a:t>
            </a:r>
          </a:p>
          <a:p>
            <a:pPr marL="285750" indent="-285750">
              <a:buFont typeface="Arial" panose="020B0604020202020204" pitchFamily="34" charset="0"/>
              <a:buChar char="•"/>
            </a:pPr>
            <a:endParaRPr lang="x-none" dirty="0">
              <a:solidFill>
                <a:srgbClr val="002060"/>
              </a:solidFill>
            </a:endParaRPr>
          </a:p>
        </p:txBody>
      </p:sp>
      <p:sp>
        <p:nvSpPr>
          <p:cNvPr id="5" name="TextBox 4">
            <a:extLst>
              <a:ext uri="{FF2B5EF4-FFF2-40B4-BE49-F238E27FC236}">
                <a16:creationId xmlns:a16="http://schemas.microsoft.com/office/drawing/2014/main" xmlns="" id="{32F31D6B-A518-4458-ABA3-559D4C9E3370}"/>
              </a:ext>
            </a:extLst>
          </p:cNvPr>
          <p:cNvSpPr txBox="1"/>
          <p:nvPr/>
        </p:nvSpPr>
        <p:spPr>
          <a:xfrm>
            <a:off x="980661" y="1034534"/>
            <a:ext cx="6096000" cy="584775"/>
          </a:xfrm>
          <a:prstGeom prst="rect">
            <a:avLst/>
          </a:prstGeom>
          <a:noFill/>
        </p:spPr>
        <p:txBody>
          <a:bodyPr wrap="square">
            <a:spAutoFit/>
          </a:bodyPr>
          <a:lstStyle/>
          <a:p>
            <a:r>
              <a:rPr lang="x-none" sz="3200" b="1" dirty="0">
                <a:solidFill>
                  <a:srgbClr val="01003B"/>
                </a:solidFill>
                <a:latin typeface="IBM Plex Sans Bold"/>
              </a:rPr>
              <a:t>Tools and Techniques Used</a:t>
            </a:r>
          </a:p>
        </p:txBody>
      </p:sp>
      <p:sp>
        <p:nvSpPr>
          <p:cNvPr id="6" name="Slide Number Placeholder 5">
            <a:extLst>
              <a:ext uri="{FF2B5EF4-FFF2-40B4-BE49-F238E27FC236}">
                <a16:creationId xmlns:a16="http://schemas.microsoft.com/office/drawing/2014/main" xmlns="" id="{5C596B0F-F1A2-4845-B477-C1F6769D53D1}"/>
              </a:ext>
            </a:extLst>
          </p:cNvPr>
          <p:cNvSpPr>
            <a:spLocks noGrp="1"/>
          </p:cNvSpPr>
          <p:nvPr>
            <p:ph type="sldNum" sz="quarter" idx="12"/>
          </p:nvPr>
        </p:nvSpPr>
        <p:spPr/>
        <p:txBody>
          <a:bodyPr/>
          <a:lstStyle/>
          <a:p>
            <a:fld id="{02B86947-9B44-4667-86E5-2B8239B103A6}" type="slidenum">
              <a:rPr lang="x-none" smtClean="0"/>
              <a:t>7</a:t>
            </a:fld>
            <a:endParaRPr lang="x-none"/>
          </a:p>
        </p:txBody>
      </p:sp>
    </p:spTree>
    <p:extLst>
      <p:ext uri="{BB962C8B-B14F-4D97-AF65-F5344CB8AC3E}">
        <p14:creationId xmlns:p14="http://schemas.microsoft.com/office/powerpoint/2010/main" val="281531984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63C64C9-6969-4A06-9D0C-4A47630AD61A}"/>
              </a:ext>
            </a:extLst>
          </p:cNvPr>
          <p:cNvSpPr txBox="1"/>
          <p:nvPr/>
        </p:nvSpPr>
        <p:spPr>
          <a:xfrm>
            <a:off x="1411980" y="2090597"/>
            <a:ext cx="6096000" cy="3139321"/>
          </a:xfrm>
          <a:prstGeom prst="rect">
            <a:avLst/>
          </a:prstGeom>
          <a:noFill/>
        </p:spPr>
        <p:txBody>
          <a:bodyPr wrap="square">
            <a:spAutoFit/>
          </a:bodyPr>
          <a:lstStyle/>
          <a:p>
            <a:pPr marL="285750" indent="-285750">
              <a:buFont typeface="Arial" panose="020B0604020202020204" pitchFamily="34" charset="0"/>
              <a:buChar char="•"/>
            </a:pPr>
            <a:r>
              <a:rPr lang="x-none" b="1" dirty="0">
                <a:solidFill>
                  <a:srgbClr val="002060"/>
                </a:solidFill>
              </a:rPr>
              <a:t>Prototype Development: </a:t>
            </a:r>
            <a:endParaRPr lang="en-US" b="1" dirty="0">
              <a:solidFill>
                <a:srgbClr val="002060"/>
              </a:solidFill>
            </a:endParaRPr>
          </a:p>
          <a:p>
            <a:pPr marL="742950" lvl="1" indent="-285750">
              <a:buFont typeface="Arial" panose="020B0604020202020204" pitchFamily="34" charset="0"/>
              <a:buChar char="•"/>
            </a:pPr>
            <a:r>
              <a:rPr lang="x-none" dirty="0">
                <a:solidFill>
                  <a:srgbClr val="002060"/>
                </a:solidFill>
              </a:rPr>
              <a:t>Initial version of BlindAssist hardware and software.</a:t>
            </a:r>
          </a:p>
          <a:p>
            <a:pPr marL="285750" indent="-285750">
              <a:buFont typeface="Arial" panose="020B0604020202020204" pitchFamily="34" charset="0"/>
              <a:buChar char="•"/>
            </a:pPr>
            <a:r>
              <a:rPr lang="x-none" b="1" dirty="0">
                <a:solidFill>
                  <a:srgbClr val="002060"/>
                </a:solidFill>
              </a:rPr>
              <a:t>Testing Phase: </a:t>
            </a:r>
            <a:endParaRPr lang="en-US" b="1" dirty="0">
              <a:solidFill>
                <a:srgbClr val="002060"/>
              </a:solidFill>
            </a:endParaRPr>
          </a:p>
          <a:p>
            <a:pPr marL="742950" lvl="1" indent="-285750">
              <a:buFont typeface="Arial" panose="020B0604020202020204" pitchFamily="34" charset="0"/>
              <a:buChar char="•"/>
            </a:pPr>
            <a:r>
              <a:rPr lang="x-none" dirty="0">
                <a:solidFill>
                  <a:srgbClr val="002060"/>
                </a:solidFill>
              </a:rPr>
              <a:t>Conduct usability and functionality tests.</a:t>
            </a:r>
          </a:p>
          <a:p>
            <a:pPr marL="285750" indent="-285750">
              <a:buFont typeface="Arial" panose="020B0604020202020204" pitchFamily="34" charset="0"/>
              <a:buChar char="•"/>
            </a:pPr>
            <a:r>
              <a:rPr lang="x-none" b="1" dirty="0">
                <a:solidFill>
                  <a:srgbClr val="002060"/>
                </a:solidFill>
              </a:rPr>
              <a:t>Feedback Integration:</a:t>
            </a:r>
            <a:endParaRPr lang="en-US" b="1" dirty="0">
              <a:solidFill>
                <a:srgbClr val="002060"/>
              </a:solidFill>
            </a:endParaRPr>
          </a:p>
          <a:p>
            <a:pPr marL="742950" lvl="1" indent="-285750">
              <a:buFont typeface="Arial" panose="020B0604020202020204" pitchFamily="34" charset="0"/>
              <a:buChar char="•"/>
            </a:pPr>
            <a:r>
              <a:rPr lang="x-none" b="1" dirty="0">
                <a:solidFill>
                  <a:srgbClr val="002060"/>
                </a:solidFill>
              </a:rPr>
              <a:t> </a:t>
            </a:r>
            <a:r>
              <a:rPr lang="x-none" dirty="0">
                <a:solidFill>
                  <a:srgbClr val="002060"/>
                </a:solidFill>
              </a:rPr>
              <a:t>Incorporate feedback from test users.</a:t>
            </a:r>
          </a:p>
          <a:p>
            <a:pPr marL="285750" indent="-285750">
              <a:buFont typeface="Arial" panose="020B0604020202020204" pitchFamily="34" charset="0"/>
              <a:buChar char="•"/>
            </a:pPr>
            <a:r>
              <a:rPr lang="x-none" b="1" dirty="0">
                <a:solidFill>
                  <a:srgbClr val="002060"/>
                </a:solidFill>
              </a:rPr>
              <a:t>Final System Build: </a:t>
            </a:r>
            <a:endParaRPr lang="en-US" b="1" dirty="0">
              <a:solidFill>
                <a:srgbClr val="002060"/>
              </a:solidFill>
            </a:endParaRPr>
          </a:p>
          <a:p>
            <a:pPr marL="742950" lvl="1" indent="-285750">
              <a:buFont typeface="Arial" panose="020B0604020202020204" pitchFamily="34" charset="0"/>
              <a:buChar char="•"/>
            </a:pPr>
            <a:r>
              <a:rPr lang="x-none" dirty="0">
                <a:solidFill>
                  <a:srgbClr val="002060"/>
                </a:solidFill>
              </a:rPr>
              <a:t>Complete and refined version of BlindAssist.</a:t>
            </a:r>
          </a:p>
          <a:p>
            <a:pPr marL="285750" indent="-285750">
              <a:buFont typeface="Arial" panose="020B0604020202020204" pitchFamily="34" charset="0"/>
              <a:buChar char="•"/>
            </a:pPr>
            <a:r>
              <a:rPr lang="x-none" b="1" dirty="0">
                <a:solidFill>
                  <a:srgbClr val="002060"/>
                </a:solidFill>
              </a:rPr>
              <a:t>Documentation: </a:t>
            </a:r>
            <a:endParaRPr lang="en-US" b="1" dirty="0">
              <a:solidFill>
                <a:srgbClr val="002060"/>
              </a:solidFill>
            </a:endParaRPr>
          </a:p>
          <a:p>
            <a:pPr marL="742950" lvl="1" indent="-285750">
              <a:buFont typeface="Arial" panose="020B0604020202020204" pitchFamily="34" charset="0"/>
              <a:buChar char="•"/>
            </a:pPr>
            <a:r>
              <a:rPr lang="x-none" dirty="0">
                <a:solidFill>
                  <a:srgbClr val="002060"/>
                </a:solidFill>
              </a:rPr>
              <a:t>Comprehensive technical documentation.</a:t>
            </a:r>
          </a:p>
          <a:p>
            <a:pPr marL="1200150" lvl="2" indent="-285750">
              <a:buFont typeface="Arial" panose="020B0604020202020204" pitchFamily="34" charset="0"/>
              <a:buChar char="•"/>
            </a:pPr>
            <a:endParaRPr lang="en-US" dirty="0">
              <a:solidFill>
                <a:srgbClr val="002060"/>
              </a:solidFill>
            </a:endParaRPr>
          </a:p>
        </p:txBody>
      </p:sp>
      <p:sp>
        <p:nvSpPr>
          <p:cNvPr id="6" name="Slide Number Placeholder 5">
            <a:extLst>
              <a:ext uri="{FF2B5EF4-FFF2-40B4-BE49-F238E27FC236}">
                <a16:creationId xmlns:a16="http://schemas.microsoft.com/office/drawing/2014/main" xmlns="" id="{A13359CF-6323-460E-A249-319B9F8CBBAE}"/>
              </a:ext>
            </a:extLst>
          </p:cNvPr>
          <p:cNvSpPr>
            <a:spLocks noGrp="1"/>
          </p:cNvSpPr>
          <p:nvPr>
            <p:ph type="sldNum" sz="quarter" idx="12"/>
          </p:nvPr>
        </p:nvSpPr>
        <p:spPr/>
        <p:txBody>
          <a:bodyPr/>
          <a:lstStyle/>
          <a:p>
            <a:fld id="{02B86947-9B44-4667-86E5-2B8239B103A6}" type="slidenum">
              <a:rPr lang="x-none" smtClean="0"/>
              <a:t>8</a:t>
            </a:fld>
            <a:endParaRPr lang="x-none"/>
          </a:p>
        </p:txBody>
      </p:sp>
      <p:pic>
        <p:nvPicPr>
          <p:cNvPr id="9" name="Picture 2" descr="GPS Navigation - Route Finder - Apps on Google Play">
            <a:extLst>
              <a:ext uri="{FF2B5EF4-FFF2-40B4-BE49-F238E27FC236}">
                <a16:creationId xmlns:a16="http://schemas.microsoft.com/office/drawing/2014/main" xmlns="" id="{32EE2C9E-AF25-4D88-89D0-D91F00004B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179738">
            <a:off x="9969985" y="1992066"/>
            <a:ext cx="1577873" cy="1577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ext to Speech Plugin | Bubble">
            <a:extLst>
              <a:ext uri="{FF2B5EF4-FFF2-40B4-BE49-F238E27FC236}">
                <a16:creationId xmlns:a16="http://schemas.microsoft.com/office/drawing/2014/main" xmlns="" id="{F822910B-37C0-450F-BA6F-863A598FC6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9592" y="3180578"/>
            <a:ext cx="1758511" cy="17585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C6E92B49-F470-4795-B176-F32EDC8E0154}"/>
              </a:ext>
            </a:extLst>
          </p:cNvPr>
          <p:cNvSpPr txBox="1"/>
          <p:nvPr/>
        </p:nvSpPr>
        <p:spPr>
          <a:xfrm>
            <a:off x="980660" y="1034534"/>
            <a:ext cx="7248939" cy="584775"/>
          </a:xfrm>
          <a:prstGeom prst="rect">
            <a:avLst/>
          </a:prstGeom>
          <a:noFill/>
        </p:spPr>
        <p:txBody>
          <a:bodyPr wrap="square">
            <a:spAutoFit/>
          </a:bodyPr>
          <a:lstStyle/>
          <a:p>
            <a:r>
              <a:rPr lang="x-none" sz="3200" b="1" dirty="0">
                <a:solidFill>
                  <a:srgbClr val="01003B"/>
                </a:solidFill>
                <a:latin typeface="IBM Plex Sans Bold"/>
              </a:rPr>
              <a:t>Project Deliverables and Milestones</a:t>
            </a:r>
          </a:p>
        </p:txBody>
      </p:sp>
    </p:spTree>
    <p:extLst>
      <p:ext uri="{BB962C8B-B14F-4D97-AF65-F5344CB8AC3E}">
        <p14:creationId xmlns:p14="http://schemas.microsoft.com/office/powerpoint/2010/main" val="396895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F427D1EE-BFE4-43FC-93B6-CE5D2FF4AB7C}"/>
              </a:ext>
            </a:extLst>
          </p:cNvPr>
          <p:cNvSpPr>
            <a:spLocks noGrp="1"/>
          </p:cNvSpPr>
          <p:nvPr>
            <p:ph type="sldNum" sz="quarter" idx="12"/>
          </p:nvPr>
        </p:nvSpPr>
        <p:spPr/>
        <p:txBody>
          <a:bodyPr/>
          <a:lstStyle/>
          <a:p>
            <a:fld id="{02B86947-9B44-4667-86E5-2B8239B103A6}" type="slidenum">
              <a:rPr lang="x-none" smtClean="0"/>
              <a:t>9</a:t>
            </a:fld>
            <a:endParaRPr lang="x-none"/>
          </a:p>
        </p:txBody>
      </p:sp>
      <p:sp>
        <p:nvSpPr>
          <p:cNvPr id="10" name="TextBox 9">
            <a:extLst>
              <a:ext uri="{FF2B5EF4-FFF2-40B4-BE49-F238E27FC236}">
                <a16:creationId xmlns:a16="http://schemas.microsoft.com/office/drawing/2014/main" xmlns="" id="{EE95DD28-853F-4A31-A67E-AE674409BA5D}"/>
              </a:ext>
            </a:extLst>
          </p:cNvPr>
          <p:cNvSpPr txBox="1"/>
          <p:nvPr/>
        </p:nvSpPr>
        <p:spPr>
          <a:xfrm>
            <a:off x="980660" y="1034534"/>
            <a:ext cx="8256105" cy="584775"/>
          </a:xfrm>
          <a:prstGeom prst="rect">
            <a:avLst/>
          </a:prstGeom>
          <a:noFill/>
        </p:spPr>
        <p:txBody>
          <a:bodyPr wrap="square">
            <a:spAutoFit/>
          </a:bodyPr>
          <a:lstStyle/>
          <a:p>
            <a:r>
              <a:rPr lang="x-none" sz="3200" b="1" dirty="0">
                <a:solidFill>
                  <a:srgbClr val="01003B"/>
                </a:solidFill>
                <a:latin typeface="IBM Plex Sans Bold"/>
              </a:rPr>
              <a:t>Project Method/Experiments and Results</a:t>
            </a:r>
          </a:p>
        </p:txBody>
      </p:sp>
      <p:sp>
        <p:nvSpPr>
          <p:cNvPr id="8" name="TextBox 7">
            <a:extLst>
              <a:ext uri="{FF2B5EF4-FFF2-40B4-BE49-F238E27FC236}">
                <a16:creationId xmlns:a16="http://schemas.microsoft.com/office/drawing/2014/main" xmlns="" id="{41611729-0181-4F40-918F-47F1BF2F5F25}"/>
              </a:ext>
            </a:extLst>
          </p:cNvPr>
          <p:cNvSpPr txBox="1"/>
          <p:nvPr/>
        </p:nvSpPr>
        <p:spPr>
          <a:xfrm>
            <a:off x="824615" y="1619309"/>
            <a:ext cx="6093618" cy="3693319"/>
          </a:xfrm>
          <a:prstGeom prst="rect">
            <a:avLst/>
          </a:prstGeom>
          <a:noFill/>
        </p:spPr>
        <p:txBody>
          <a:bodyPr wrap="square">
            <a:spAutoFit/>
          </a:bodyPr>
          <a:lstStyle/>
          <a:p>
            <a:pPr lvl="1"/>
            <a:endParaRPr lang="en-US" dirty="0">
              <a:solidFill>
                <a:srgbClr val="002060"/>
              </a:solidFill>
            </a:endParaRPr>
          </a:p>
          <a:p>
            <a:pPr lvl="1"/>
            <a:r>
              <a:rPr lang="en-US" b="1" dirty="0">
                <a:solidFill>
                  <a:srgbClr val="002060"/>
                </a:solidFill>
              </a:rPr>
              <a:t>1. Development Approach:</a:t>
            </a:r>
          </a:p>
          <a:p>
            <a:pPr marL="1200150" lvl="2" indent="-285750">
              <a:buFont typeface="Arial" panose="020B0604020202020204" pitchFamily="34" charset="0"/>
              <a:buChar char="•"/>
            </a:pPr>
            <a:r>
              <a:rPr lang="en-US" dirty="0">
                <a:solidFill>
                  <a:srgbClr val="002060"/>
                </a:solidFill>
              </a:rPr>
              <a:t>Agile methodology employed for iterative development and flexibility.</a:t>
            </a:r>
          </a:p>
          <a:p>
            <a:pPr marL="1200150" lvl="2" indent="-285750">
              <a:buFont typeface="Arial" panose="020B0604020202020204" pitchFamily="34" charset="0"/>
              <a:buChar char="•"/>
            </a:pPr>
            <a:r>
              <a:rPr lang="en-US" dirty="0">
                <a:solidFill>
                  <a:srgbClr val="002060"/>
                </a:solidFill>
              </a:rPr>
              <a:t>Incremental implementation and testing of hardware and software components.</a:t>
            </a:r>
          </a:p>
          <a:p>
            <a:pPr lvl="1"/>
            <a:endParaRPr lang="en-US" dirty="0">
              <a:solidFill>
                <a:srgbClr val="002060"/>
              </a:solidFill>
            </a:endParaRPr>
          </a:p>
          <a:p>
            <a:pPr lvl="1"/>
            <a:r>
              <a:rPr lang="en-US" b="1" dirty="0">
                <a:solidFill>
                  <a:srgbClr val="002060"/>
                </a:solidFill>
              </a:rPr>
              <a:t>2. Testing Methodologies:</a:t>
            </a:r>
          </a:p>
          <a:p>
            <a:pPr marL="742950" lvl="1" indent="-285750">
              <a:buFont typeface="Arial" panose="020B0604020202020204" pitchFamily="34" charset="0"/>
              <a:buChar char="•"/>
            </a:pPr>
            <a:r>
              <a:rPr lang="en-US" i="1" dirty="0">
                <a:solidFill>
                  <a:srgbClr val="002060"/>
                </a:solidFill>
              </a:rPr>
              <a:t>Unit testing: </a:t>
            </a:r>
            <a:r>
              <a:rPr lang="en-US" dirty="0">
                <a:solidFill>
                  <a:srgbClr val="002060"/>
                </a:solidFill>
              </a:rPr>
              <a:t>Individual component functionality verification.</a:t>
            </a:r>
          </a:p>
          <a:p>
            <a:pPr marL="742950" lvl="1" indent="-285750">
              <a:buFont typeface="Arial" panose="020B0604020202020204" pitchFamily="34" charset="0"/>
              <a:buChar char="•"/>
            </a:pPr>
            <a:r>
              <a:rPr lang="en-US" i="1" dirty="0">
                <a:solidFill>
                  <a:srgbClr val="002060"/>
                </a:solidFill>
              </a:rPr>
              <a:t>Integration testing: </a:t>
            </a:r>
            <a:r>
              <a:rPr lang="en-US" dirty="0">
                <a:solidFill>
                  <a:srgbClr val="002060"/>
                </a:solidFill>
              </a:rPr>
              <a:t>Seamless integration of components.</a:t>
            </a:r>
          </a:p>
          <a:p>
            <a:pPr marL="742950" lvl="1" indent="-285750">
              <a:buFont typeface="Arial" panose="020B0604020202020204" pitchFamily="34" charset="0"/>
              <a:buChar char="•"/>
            </a:pPr>
            <a:r>
              <a:rPr lang="en-US" i="1" dirty="0">
                <a:solidFill>
                  <a:srgbClr val="002060"/>
                </a:solidFill>
              </a:rPr>
              <a:t>System testing: </a:t>
            </a:r>
            <a:r>
              <a:rPr lang="en-US" dirty="0">
                <a:solidFill>
                  <a:srgbClr val="002060"/>
                </a:solidFill>
              </a:rPr>
              <a:t>Full system functionality validation.</a:t>
            </a:r>
          </a:p>
          <a:p>
            <a:pPr lvl="1"/>
            <a:endParaRPr lang="en-US" dirty="0">
              <a:solidFill>
                <a:srgbClr val="002060"/>
              </a:solidFill>
            </a:endParaRPr>
          </a:p>
        </p:txBody>
      </p:sp>
      <p:pic>
        <p:nvPicPr>
          <p:cNvPr id="15" name="Picture 4" descr="Image">
            <a:extLst>
              <a:ext uri="{FF2B5EF4-FFF2-40B4-BE49-F238E27FC236}">
                <a16:creationId xmlns:a16="http://schemas.microsoft.com/office/drawing/2014/main" xmlns="" id="{B72EEAE5-BA4D-45CB-9AFE-157F6E2C18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891"/>
          <a:stretch/>
        </p:blipFill>
        <p:spPr bwMode="auto">
          <a:xfrm>
            <a:off x="8072438" y="1865686"/>
            <a:ext cx="3505201" cy="375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9110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
  <TotalTime>203</TotalTime>
  <Words>1683</Words>
  <Application>Microsoft Office PowerPoint</Application>
  <PresentationFormat>Widescreen</PresentationFormat>
  <Paragraphs>201</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Gill Sans MT</vt:lpstr>
      <vt:lpstr>IBM Plex Sans Bold</vt:lpstr>
      <vt:lpstr>Times New Roman</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Jannat Awan</dc:creator>
  <cp:lastModifiedBy>Microsoft account</cp:lastModifiedBy>
  <cp:revision>24</cp:revision>
  <dcterms:created xsi:type="dcterms:W3CDTF">2024-06-03T19:17:19Z</dcterms:created>
  <dcterms:modified xsi:type="dcterms:W3CDTF">2024-06-04T03:52:45Z</dcterms:modified>
</cp:coreProperties>
</file>